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60" r:id="rId2"/>
    <p:sldId id="261" r:id="rId3"/>
    <p:sldId id="262" r:id="rId4"/>
    <p:sldId id="263" r:id="rId5"/>
    <p:sldId id="259" r:id="rId6"/>
    <p:sldId id="265" r:id="rId7"/>
    <p:sldId id="304" r:id="rId8"/>
    <p:sldId id="306" r:id="rId9"/>
    <p:sldId id="347" r:id="rId10"/>
    <p:sldId id="348" r:id="rId11"/>
    <p:sldId id="349" r:id="rId12"/>
    <p:sldId id="350" r:id="rId13"/>
    <p:sldId id="307" r:id="rId14"/>
    <p:sldId id="308" r:id="rId15"/>
    <p:sldId id="309" r:id="rId16"/>
    <p:sldId id="310" r:id="rId17"/>
    <p:sldId id="311" r:id="rId18"/>
    <p:sldId id="312" r:id="rId19"/>
    <p:sldId id="314" r:id="rId20"/>
    <p:sldId id="315" r:id="rId21"/>
    <p:sldId id="318" r:id="rId22"/>
    <p:sldId id="319" r:id="rId23"/>
    <p:sldId id="320" r:id="rId24"/>
    <p:sldId id="321" r:id="rId25"/>
    <p:sldId id="322" r:id="rId26"/>
    <p:sldId id="323" r:id="rId27"/>
    <p:sldId id="351" r:id="rId28"/>
    <p:sldId id="354" r:id="rId29"/>
    <p:sldId id="355" r:id="rId30"/>
    <p:sldId id="356" r:id="rId31"/>
    <p:sldId id="352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7" r:id="rId46"/>
    <p:sldId id="338" r:id="rId47"/>
    <p:sldId id="339" r:id="rId48"/>
    <p:sldId id="341" r:id="rId49"/>
    <p:sldId id="342" r:id="rId50"/>
    <p:sldId id="344" r:id="rId51"/>
    <p:sldId id="345" r:id="rId52"/>
    <p:sldId id="301" r:id="rId53"/>
    <p:sldId id="346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A800"/>
    <a:srgbClr val="FF9E1D"/>
    <a:srgbClr val="D68B1C"/>
    <a:srgbClr val="609600"/>
    <a:srgbClr val="EE7D00"/>
    <a:srgbClr val="253600"/>
    <a:srgbClr val="552579"/>
    <a:srgbClr val="2597FF"/>
    <a:srgbClr val="D09622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8088" autoAdjust="0"/>
    <p:restoredTop sz="94660"/>
  </p:normalViewPr>
  <p:slideViewPr>
    <p:cSldViewPr>
      <p:cViewPr>
        <p:scale>
          <a:sx n="120" d="100"/>
          <a:sy n="120" d="100"/>
        </p:scale>
        <p:origin x="450" y="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796" y="4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E73696-91D4-45F8-B0E1-E370202AA493}" type="doc">
      <dgm:prSet loTypeId="urn:microsoft.com/office/officeart/2005/8/layout/arrow2" loCatId="process" qsTypeId="urn:microsoft.com/office/officeart/2005/8/quickstyle/simple5" qsCatId="simple" csTypeId="urn:microsoft.com/office/officeart/2005/8/colors/accent6_4" csCatId="accent6" phldr="1"/>
      <dgm:spPr/>
    </dgm:pt>
    <dgm:pt modelId="{BCC0F885-37B7-4F19-992D-606934E7870E}">
      <dgm:prSet phldrT="[Text]" custT="1"/>
      <dgm:spPr/>
      <dgm:t>
        <a:bodyPr/>
        <a:lstStyle/>
        <a:p>
          <a:r>
            <a:rPr lang="en-US" sz="16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1996</a:t>
          </a:r>
          <a:endParaRPr lang="en-US" sz="1600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latin typeface="Tahoma" pitchFamily="34" charset="0"/>
            <a:cs typeface="Tahoma" pitchFamily="34" charset="0"/>
          </a:endParaRPr>
        </a:p>
      </dgm:t>
    </dgm:pt>
    <dgm:pt modelId="{990ED7FC-AB92-4CE8-AACE-040C7767E2F3}" type="parTrans" cxnId="{155EF555-C98A-4532-AD4B-0A7F7AF56567}">
      <dgm:prSet/>
      <dgm:spPr/>
      <dgm:t>
        <a:bodyPr/>
        <a:lstStyle/>
        <a:p>
          <a:endParaRPr lang="en-US" sz="1400" b="1" cap="none" spc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421E1060-168A-4F9B-B454-C4020526A141}" type="sibTrans" cxnId="{155EF555-C98A-4532-AD4B-0A7F7AF56567}">
      <dgm:prSet/>
      <dgm:spPr/>
      <dgm:t>
        <a:bodyPr/>
        <a:lstStyle/>
        <a:p>
          <a:endParaRPr lang="en-US" sz="1400" b="1" cap="none" spc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623AA0D9-C3BF-407E-A7C8-88EB8A521A2E}">
      <dgm:prSet phldrT="[Text]" custT="1"/>
      <dgm:spPr/>
      <dgm:t>
        <a:bodyPr/>
        <a:lstStyle/>
        <a:p>
          <a:r>
            <a:rPr lang="en-US" sz="16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2014</a:t>
          </a:r>
          <a:endParaRPr lang="en-US" sz="1600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latin typeface="Tahoma" pitchFamily="34" charset="0"/>
            <a:cs typeface="Tahoma" pitchFamily="34" charset="0"/>
          </a:endParaRPr>
        </a:p>
      </dgm:t>
    </dgm:pt>
    <dgm:pt modelId="{C8C5A106-E14A-4623-B736-6BBE410F80DA}" type="parTrans" cxnId="{F2EF7B57-633A-4804-B3AB-075A25EE7927}">
      <dgm:prSet/>
      <dgm:spPr/>
      <dgm:t>
        <a:bodyPr/>
        <a:lstStyle/>
        <a:p>
          <a:endParaRPr lang="en-US" sz="1400" b="1" cap="none" spc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B1E4FD30-C849-43B1-8665-373FE29F018B}" type="sibTrans" cxnId="{F2EF7B57-633A-4804-B3AB-075A25EE7927}">
      <dgm:prSet/>
      <dgm:spPr/>
      <dgm:t>
        <a:bodyPr/>
        <a:lstStyle/>
        <a:p>
          <a:endParaRPr lang="en-US" sz="1400" b="1" cap="none" spc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BE04B77A-E2E0-491B-A561-F935CEFB78C7}">
      <dgm:prSet phldrT="[Text]" custT="1"/>
      <dgm:spPr/>
      <dgm:t>
        <a:bodyPr/>
        <a:lstStyle/>
        <a:p>
          <a:r>
            <a:rPr lang="en-US" sz="16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2006</a:t>
          </a:r>
          <a:endParaRPr lang="en-US" sz="1600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2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latin typeface="Tahoma" pitchFamily="34" charset="0"/>
            <a:cs typeface="Tahoma" pitchFamily="34" charset="0"/>
          </a:endParaRPr>
        </a:p>
      </dgm:t>
    </dgm:pt>
    <dgm:pt modelId="{A355771E-F37F-4B24-9A7E-91816D89FA17}" type="parTrans" cxnId="{A55E6384-6B99-4B4C-8A74-C18F0148064E}">
      <dgm:prSet/>
      <dgm:spPr/>
      <dgm:t>
        <a:bodyPr/>
        <a:lstStyle/>
        <a:p>
          <a:endParaRPr lang="en-US" sz="1400" b="1" cap="none" spc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4573324F-253E-4B64-BE2E-DDF6602CF353}" type="sibTrans" cxnId="{A55E6384-6B99-4B4C-8A74-C18F0148064E}">
      <dgm:prSet/>
      <dgm:spPr/>
      <dgm:t>
        <a:bodyPr/>
        <a:lstStyle/>
        <a:p>
          <a:endParaRPr lang="en-US" sz="1400" b="1" cap="none" spc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582A98C2-FF98-46BA-A9ED-846E4FE13A06}">
      <dgm:prSet phldrT="[Text]" custT="1"/>
      <dgm:spPr/>
      <dgm:t>
        <a:bodyPr/>
        <a:lstStyle/>
        <a:p>
          <a:r>
            <a:rPr lang="en-US" sz="1600" b="1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Pelaksanaan</a:t>
          </a:r>
          <a:r>
            <a:rPr lang="en-US" sz="16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 NCS-CA di WAJIBKAN </a:t>
          </a:r>
          <a:r>
            <a:rPr lang="en-US" sz="1600" b="1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kepada</a:t>
          </a:r>
          <a:r>
            <a:rPr lang="en-US" sz="16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 </a:t>
          </a:r>
          <a:r>
            <a:rPr lang="en-US" sz="1600" b="1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semua</a:t>
          </a:r>
          <a:r>
            <a:rPr lang="en-US" sz="16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 program NOSS di PB </a:t>
          </a:r>
          <a:endParaRPr lang="en-US" sz="1600" b="1" i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2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latin typeface="Tahoma" pitchFamily="34" charset="0"/>
            <a:cs typeface="Tahoma" pitchFamily="34" charset="0"/>
          </a:endParaRPr>
        </a:p>
      </dgm:t>
    </dgm:pt>
    <dgm:pt modelId="{46203FF1-FD24-4388-A3EA-237B856C44D2}" type="parTrans" cxnId="{FF353A1D-801F-4E19-B910-00FE72A60711}">
      <dgm:prSet/>
      <dgm:spPr/>
      <dgm:t>
        <a:bodyPr/>
        <a:lstStyle/>
        <a:p>
          <a:endParaRPr lang="en-US" sz="1400" b="1" cap="none" spc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3BEC25BD-DB8A-486A-8E3C-16A70C7DF534}" type="sibTrans" cxnId="{FF353A1D-801F-4E19-B910-00FE72A60711}">
      <dgm:prSet/>
      <dgm:spPr/>
      <dgm:t>
        <a:bodyPr/>
        <a:lstStyle/>
        <a:p>
          <a:endParaRPr lang="en-US" sz="1400" b="1" cap="none" spc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DDA255C2-36DB-44DC-9C49-4E5319C4F15B}">
      <dgm:prSet phldrT="[Text]" custT="1"/>
      <dgm:spPr/>
      <dgm:t>
        <a:bodyPr/>
        <a:lstStyle/>
        <a:p>
          <a:r>
            <a:rPr lang="en-US" sz="16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NCS-CA di </a:t>
          </a:r>
          <a:r>
            <a:rPr lang="en-US" sz="1600" b="1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semak</a:t>
          </a:r>
          <a:r>
            <a:rPr lang="en-US" sz="16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 </a:t>
          </a:r>
          <a:r>
            <a:rPr lang="en-US" sz="1600" b="1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semula</a:t>
          </a:r>
          <a:r>
            <a:rPr lang="en-US" sz="16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 </a:t>
          </a:r>
          <a:endParaRPr lang="en-US" sz="1600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latin typeface="Tahoma" pitchFamily="34" charset="0"/>
            <a:cs typeface="Tahoma" pitchFamily="34" charset="0"/>
          </a:endParaRPr>
        </a:p>
      </dgm:t>
    </dgm:pt>
    <dgm:pt modelId="{C73F17B3-EAEC-4B51-B644-CB8B3D1146D0}" type="parTrans" cxnId="{55132A1E-EF27-4C0C-AC9A-B76AAB7BFA00}">
      <dgm:prSet/>
      <dgm:spPr/>
      <dgm:t>
        <a:bodyPr/>
        <a:lstStyle/>
        <a:p>
          <a:endParaRPr lang="en-US" sz="1400" b="1" cap="none" spc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EC4CB75C-F004-4943-A3A4-74FF988C7B55}" type="sibTrans" cxnId="{55132A1E-EF27-4C0C-AC9A-B76AAB7BFA00}">
      <dgm:prSet/>
      <dgm:spPr/>
      <dgm:t>
        <a:bodyPr/>
        <a:lstStyle/>
        <a:p>
          <a:endParaRPr lang="en-US" sz="1400" b="1" cap="none" spc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17AEE160-0C00-472F-AD97-AC115341DC5F}">
      <dgm:prSet phldrT="[Text]" custT="1"/>
      <dgm:spPr/>
      <dgm:t>
        <a:bodyPr/>
        <a:lstStyle/>
        <a:p>
          <a:r>
            <a:rPr lang="en-US" sz="16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Mac 2015</a:t>
          </a:r>
          <a:endParaRPr lang="en-US" sz="1600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latin typeface="Tahoma" pitchFamily="34" charset="0"/>
            <a:cs typeface="Tahoma" pitchFamily="34" charset="0"/>
          </a:endParaRPr>
        </a:p>
      </dgm:t>
    </dgm:pt>
    <dgm:pt modelId="{DE42D796-D43B-4CE2-A49F-0BA44FA68788}" type="parTrans" cxnId="{D5B5B637-6DC5-4F1A-814C-DBD678EF054E}">
      <dgm:prSet/>
      <dgm:spPr/>
      <dgm:t>
        <a:bodyPr/>
        <a:lstStyle/>
        <a:p>
          <a:endParaRPr lang="en-US" sz="1400" b="1" cap="none" spc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28C2FECA-3189-4D5B-A318-BABAE44BB54E}" type="sibTrans" cxnId="{D5B5B637-6DC5-4F1A-814C-DBD678EF054E}">
      <dgm:prSet/>
      <dgm:spPr/>
      <dgm:t>
        <a:bodyPr/>
        <a:lstStyle/>
        <a:p>
          <a:endParaRPr lang="en-US" sz="1400" b="1" cap="none" spc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2A1F3DF2-0786-4354-8DB5-FD8974162BB1}">
      <dgm:prSet phldrT="[Text]" custT="1"/>
      <dgm:spPr/>
      <dgm:t>
        <a:bodyPr/>
        <a:lstStyle/>
        <a:p>
          <a:r>
            <a:rPr lang="en-US" sz="16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NCS-CA </a:t>
          </a:r>
          <a:r>
            <a:rPr lang="en-US" sz="1600" b="1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diluluskan</a:t>
          </a:r>
          <a:endParaRPr lang="en-US" sz="1600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latin typeface="Tahoma" pitchFamily="34" charset="0"/>
            <a:cs typeface="Tahoma" pitchFamily="34" charset="0"/>
          </a:endParaRPr>
        </a:p>
      </dgm:t>
    </dgm:pt>
    <dgm:pt modelId="{697FB749-121F-40D5-92B0-A2DD8C721A49}" type="parTrans" cxnId="{A35F480E-87AA-4AD6-AF37-B3F832632109}">
      <dgm:prSet/>
      <dgm:spPr/>
      <dgm:t>
        <a:bodyPr/>
        <a:lstStyle/>
        <a:p>
          <a:endParaRPr lang="en-US" sz="1400" b="1" cap="none" spc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CC266246-D906-4ACB-A599-AF894ED77F0C}" type="sibTrans" cxnId="{A35F480E-87AA-4AD6-AF37-B3F832632109}">
      <dgm:prSet/>
      <dgm:spPr/>
      <dgm:t>
        <a:bodyPr/>
        <a:lstStyle/>
        <a:p>
          <a:endParaRPr lang="en-US" sz="1400" b="1" cap="none" spc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AF7F32A4-EC70-4085-AF3C-CDC0AA71DBDB}">
      <dgm:prSet phldrT="[Text]" custT="1"/>
      <dgm:spPr/>
      <dgm:t>
        <a:bodyPr/>
        <a:lstStyle/>
        <a:p>
          <a:r>
            <a:rPr lang="en-US" sz="16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NCS-CA </a:t>
          </a:r>
          <a:r>
            <a:rPr lang="en-US" sz="1600" b="1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baharu</a:t>
          </a:r>
          <a:r>
            <a:rPr lang="en-US" sz="16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 </a:t>
          </a:r>
          <a:r>
            <a:rPr lang="en-US" sz="1600" b="1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akan</a:t>
          </a:r>
          <a:r>
            <a:rPr lang="en-US" sz="16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 </a:t>
          </a:r>
          <a:r>
            <a:rPr lang="en-US" sz="1600" b="1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dilaksanakan</a:t>
          </a:r>
          <a:r>
            <a:rPr lang="en-US" sz="16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 </a:t>
          </a:r>
          <a:r>
            <a:rPr lang="en-US" sz="1600" b="1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bagi</a:t>
          </a:r>
          <a:r>
            <a:rPr lang="en-US" sz="16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 </a:t>
          </a:r>
          <a:r>
            <a:rPr lang="en-US" sz="1600" b="1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menggantikan</a:t>
          </a:r>
          <a:r>
            <a:rPr lang="en-US" sz="16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 NCS-CA format lama</a:t>
          </a:r>
          <a:endParaRPr lang="en-US" sz="1600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latin typeface="Tahoma" pitchFamily="34" charset="0"/>
            <a:cs typeface="Tahoma" pitchFamily="34" charset="0"/>
          </a:endParaRPr>
        </a:p>
      </dgm:t>
    </dgm:pt>
    <dgm:pt modelId="{7E6987F4-F96D-4B9B-93C9-0F76C092EEF3}" type="parTrans" cxnId="{347A7BCA-BE6A-4F55-87E8-88FF6DAECEBC}">
      <dgm:prSet/>
      <dgm:spPr/>
      <dgm:t>
        <a:bodyPr/>
        <a:lstStyle/>
        <a:p>
          <a:endParaRPr lang="en-US" sz="1400" b="1" cap="none" spc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EC7D741D-EF7D-4914-96CE-0AC537F1DCBA}" type="sibTrans" cxnId="{347A7BCA-BE6A-4F55-87E8-88FF6DAECEBC}">
      <dgm:prSet/>
      <dgm:spPr/>
      <dgm:t>
        <a:bodyPr/>
        <a:lstStyle/>
        <a:p>
          <a:endParaRPr lang="en-US" sz="1400" b="1" cap="none" spc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840A4B2C-1D90-4C05-989B-4C39C448E0C6}">
      <dgm:prSet phldrT="[Text]" custT="1"/>
      <dgm:spPr/>
      <dgm:t>
        <a:bodyPr/>
        <a:lstStyle/>
        <a:p>
          <a:r>
            <a:rPr lang="en-US" sz="16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Jun 2017</a:t>
          </a:r>
          <a:endParaRPr lang="en-US" sz="1600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latin typeface="Tahoma" pitchFamily="34" charset="0"/>
            <a:cs typeface="Tahoma" pitchFamily="34" charset="0"/>
          </a:endParaRPr>
        </a:p>
      </dgm:t>
    </dgm:pt>
    <dgm:pt modelId="{FB7F7669-6536-4DFE-8C37-62845A3CF75E}" type="sibTrans" cxnId="{898FDDBA-719E-4936-9B16-6EAF529BA386}">
      <dgm:prSet/>
      <dgm:spPr/>
      <dgm:t>
        <a:bodyPr/>
        <a:lstStyle/>
        <a:p>
          <a:endParaRPr lang="en-US" sz="1400" b="1" cap="none" spc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8DC98100-3305-468F-A93F-6797FFAEFA55}" type="parTrans" cxnId="{898FDDBA-719E-4936-9B16-6EAF529BA386}">
      <dgm:prSet/>
      <dgm:spPr/>
      <dgm:t>
        <a:bodyPr/>
        <a:lstStyle/>
        <a:p>
          <a:endParaRPr lang="en-US" sz="1400" b="1" cap="none" spc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06487651-E597-4F5E-AFE2-58BD21446F2A}">
      <dgm:prSet phldrT="[Text]" custT="1"/>
      <dgm:spPr/>
      <dgm:t>
        <a:bodyPr/>
        <a:lstStyle/>
        <a:p>
          <a:r>
            <a:rPr lang="en-US" sz="1600" b="1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oleh</a:t>
          </a:r>
          <a:r>
            <a:rPr lang="en-US" sz="16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 MPKK</a:t>
          </a:r>
          <a:endParaRPr lang="en-US" sz="1600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latin typeface="Tahoma" pitchFamily="34" charset="0"/>
            <a:cs typeface="Tahoma" pitchFamily="34" charset="0"/>
          </a:endParaRPr>
        </a:p>
      </dgm:t>
    </dgm:pt>
    <dgm:pt modelId="{3DFE3C6C-209F-40F2-94F1-7790CEA64991}" type="parTrans" cxnId="{648B8796-B635-475A-96C5-BBFB0FB3C446}">
      <dgm:prSet/>
      <dgm:spPr/>
      <dgm:t>
        <a:bodyPr/>
        <a:lstStyle/>
        <a:p>
          <a:endParaRPr lang="ms-MY"/>
        </a:p>
      </dgm:t>
    </dgm:pt>
    <dgm:pt modelId="{F4AE819A-0C7D-44D4-966C-EC636521FCDF}" type="sibTrans" cxnId="{648B8796-B635-475A-96C5-BBFB0FB3C446}">
      <dgm:prSet/>
      <dgm:spPr/>
      <dgm:t>
        <a:bodyPr/>
        <a:lstStyle/>
        <a:p>
          <a:endParaRPr lang="ms-MY"/>
        </a:p>
      </dgm:t>
    </dgm:pt>
    <dgm:pt modelId="{BD19C55C-A513-4046-9461-021D81E2EF17}">
      <dgm:prSet phldrT="[Text]" custT="1"/>
      <dgm:spPr/>
      <dgm:t>
        <a:bodyPr/>
        <a:lstStyle/>
        <a:p>
          <a:r>
            <a:rPr lang="en-US" sz="16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NCS-CA </a:t>
          </a:r>
          <a:r>
            <a:rPr lang="en-US" sz="1600" b="1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pertama</a:t>
          </a:r>
          <a:r>
            <a:rPr lang="en-US" sz="16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 </a:t>
          </a:r>
          <a:r>
            <a:rPr lang="en-US" sz="1600" b="1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dihasilkan</a:t>
          </a:r>
          <a:endParaRPr lang="en-US" sz="1600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latin typeface="Tahoma" pitchFamily="34" charset="0"/>
            <a:cs typeface="Tahoma" pitchFamily="34" charset="0"/>
          </a:endParaRPr>
        </a:p>
      </dgm:t>
    </dgm:pt>
    <dgm:pt modelId="{A83455C7-E81E-440D-A6ED-BEFD7E6FEB61}" type="parTrans" cxnId="{AF738299-C64D-4E5D-BD02-35FBDCF43DE5}">
      <dgm:prSet/>
      <dgm:spPr/>
      <dgm:t>
        <a:bodyPr/>
        <a:lstStyle/>
        <a:p>
          <a:endParaRPr lang="ms-MY"/>
        </a:p>
      </dgm:t>
    </dgm:pt>
    <dgm:pt modelId="{3016DE41-76EE-455C-93A3-DBB4EB49A3CA}" type="sibTrans" cxnId="{AF738299-C64D-4E5D-BD02-35FBDCF43DE5}">
      <dgm:prSet/>
      <dgm:spPr/>
      <dgm:t>
        <a:bodyPr/>
        <a:lstStyle/>
        <a:p>
          <a:endParaRPr lang="ms-MY"/>
        </a:p>
      </dgm:t>
    </dgm:pt>
    <dgm:pt modelId="{0C6522A3-93A3-44A1-814E-7F72ABDDA7CF}">
      <dgm:prSet phldrT="[Text]" custT="1"/>
      <dgm:spPr/>
      <dgm:t>
        <a:bodyPr/>
        <a:lstStyle/>
        <a:p>
          <a:r>
            <a:rPr lang="en-US" sz="16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WIDS Program</a:t>
          </a:r>
          <a:endParaRPr lang="en-US" sz="1600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latin typeface="Tahoma" pitchFamily="34" charset="0"/>
            <a:cs typeface="Tahoma" pitchFamily="34" charset="0"/>
          </a:endParaRPr>
        </a:p>
      </dgm:t>
    </dgm:pt>
    <dgm:pt modelId="{99AC3032-0E5E-4C85-B862-1BC460A0097D}" type="parTrans" cxnId="{9C606B6B-7273-4547-B97C-AC3553DED77D}">
      <dgm:prSet/>
      <dgm:spPr/>
      <dgm:t>
        <a:bodyPr/>
        <a:lstStyle/>
        <a:p>
          <a:endParaRPr lang="ms-MY"/>
        </a:p>
      </dgm:t>
    </dgm:pt>
    <dgm:pt modelId="{39AED313-DB58-486F-9EF0-50CC031158B5}" type="sibTrans" cxnId="{9C606B6B-7273-4547-B97C-AC3553DED77D}">
      <dgm:prSet/>
      <dgm:spPr/>
      <dgm:t>
        <a:bodyPr/>
        <a:lstStyle/>
        <a:p>
          <a:endParaRPr lang="ms-MY"/>
        </a:p>
      </dgm:t>
    </dgm:pt>
    <dgm:pt modelId="{B4513108-7E4F-4F02-BCB7-BC8929955BE0}" type="pres">
      <dgm:prSet presAssocID="{67E73696-91D4-45F8-B0E1-E370202AA493}" presName="arrowDiagram" presStyleCnt="0">
        <dgm:presLayoutVars>
          <dgm:chMax val="5"/>
          <dgm:dir/>
          <dgm:resizeHandles val="exact"/>
        </dgm:presLayoutVars>
      </dgm:prSet>
      <dgm:spPr/>
    </dgm:pt>
    <dgm:pt modelId="{AD3ADA59-D98A-4E5D-9269-7F0A26F0FE31}" type="pres">
      <dgm:prSet presAssocID="{67E73696-91D4-45F8-B0E1-E370202AA493}" presName="arrow" presStyleLbl="bgShp" presStyleIdx="0" presStyleCnt="1"/>
      <dgm:spPr/>
    </dgm:pt>
    <dgm:pt modelId="{F5AEFD70-7118-42E6-AE51-5F1A2598E005}" type="pres">
      <dgm:prSet presAssocID="{67E73696-91D4-45F8-B0E1-E370202AA493}" presName="arrowDiagram5" presStyleCnt="0"/>
      <dgm:spPr/>
    </dgm:pt>
    <dgm:pt modelId="{10706C44-E77E-4AE5-8435-70B83F251779}" type="pres">
      <dgm:prSet presAssocID="{BCC0F885-37B7-4F19-992D-606934E7870E}" presName="bullet5a" presStyleLbl="node1" presStyleIdx="0" presStyleCnt="5"/>
      <dgm:spPr/>
    </dgm:pt>
    <dgm:pt modelId="{717F69FC-236A-4022-9D4A-44EB68B294F9}" type="pres">
      <dgm:prSet presAssocID="{BCC0F885-37B7-4F19-992D-606934E7870E}" presName="textBox5a" presStyleLbl="revTx" presStyleIdx="0" presStyleCnt="5" custScaleX="304469" custScaleY="51285" custLinFactNeighborX="84816" custLinFactNeighborY="-7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B5230-8E1F-4AF4-BF5C-3A7B675D5ED0}" type="pres">
      <dgm:prSet presAssocID="{BE04B77A-E2E0-491B-A561-F935CEFB78C7}" presName="bullet5b" presStyleLbl="node1" presStyleIdx="1" presStyleCnt="5"/>
      <dgm:spPr/>
    </dgm:pt>
    <dgm:pt modelId="{8A1EE520-8AD9-4D54-96AB-1027AB1BD8F3}" type="pres">
      <dgm:prSet presAssocID="{BE04B77A-E2E0-491B-A561-F935CEFB78C7}" presName="textBox5b" presStyleLbl="revTx" presStyleIdx="1" presStyleCnt="5" custScaleX="344364" custScaleY="37740" custLinFactNeighborX="93155" custLinFactNeighborY="-21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2B822-9BAA-4607-8B40-F285A0F39981}" type="pres">
      <dgm:prSet presAssocID="{623AA0D9-C3BF-407E-A7C8-88EB8A521A2E}" presName="bullet5c" presStyleLbl="node1" presStyleIdx="2" presStyleCnt="5"/>
      <dgm:spPr/>
    </dgm:pt>
    <dgm:pt modelId="{AD14A126-0800-480F-9BDB-69F0F2716B32}" type="pres">
      <dgm:prSet presAssocID="{623AA0D9-C3BF-407E-A7C8-88EB8A521A2E}" presName="textBox5c" presStyleLbl="revTx" presStyleIdx="2" presStyleCnt="5" custScaleX="324467" custScaleY="39853" custLinFactNeighborX="80602" custLinFactNeighborY="-15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6434B9-EB63-4905-9C24-813F297A071A}" type="pres">
      <dgm:prSet presAssocID="{17AEE160-0C00-472F-AD97-AC115341DC5F}" presName="bullet5d" presStyleLbl="node1" presStyleIdx="3" presStyleCnt="5"/>
      <dgm:spPr/>
    </dgm:pt>
    <dgm:pt modelId="{BF3174B2-41DF-48CF-8DE2-A0D91A461063}" type="pres">
      <dgm:prSet presAssocID="{17AEE160-0C00-472F-AD97-AC115341DC5F}" presName="textBox5d" presStyleLbl="revTx" presStyleIdx="3" presStyleCnt="5" custScaleX="182692" custScaleY="28526" custLinFactNeighborX="-21195" custLinFactNeighborY="-268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6EC8D-F6A0-4C9E-9AFC-84F8413B1796}" type="pres">
      <dgm:prSet presAssocID="{840A4B2C-1D90-4C05-989B-4C39C448E0C6}" presName="bullet5e" presStyleLbl="node1" presStyleIdx="4" presStyleCnt="5"/>
      <dgm:spPr/>
    </dgm:pt>
    <dgm:pt modelId="{D988F894-8922-4E02-BF9C-2143FBA3A238}" type="pres">
      <dgm:prSet presAssocID="{840A4B2C-1D90-4C05-989B-4C39C448E0C6}" presName="textBox5e" presStyleLbl="revTx" presStyleIdx="4" presStyleCnt="5" custScaleX="194474" custScaleY="57900" custLinFactNeighborX="22677" custLinFactNeighborY="-9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5E6384-6B99-4B4C-8A74-C18F0148064E}" srcId="{67E73696-91D4-45F8-B0E1-E370202AA493}" destId="{BE04B77A-E2E0-491B-A561-F935CEFB78C7}" srcOrd="1" destOrd="0" parTransId="{A355771E-F37F-4B24-9A7E-91816D89FA17}" sibTransId="{4573324F-253E-4B64-BE2E-DDF6602CF353}"/>
    <dgm:cxn modelId="{B051A021-A066-4C2D-B205-BBE5A775730D}" type="presOf" srcId="{840A4B2C-1D90-4C05-989B-4C39C448E0C6}" destId="{D988F894-8922-4E02-BF9C-2143FBA3A238}" srcOrd="0" destOrd="0" presId="urn:microsoft.com/office/officeart/2005/8/layout/arrow2"/>
    <dgm:cxn modelId="{AF738299-C64D-4E5D-BD02-35FBDCF43DE5}" srcId="{BCC0F885-37B7-4F19-992D-606934E7870E}" destId="{BD19C55C-A513-4046-9461-021D81E2EF17}" srcOrd="0" destOrd="0" parTransId="{A83455C7-E81E-440D-A6ED-BEFD7E6FEB61}" sibTransId="{3016DE41-76EE-455C-93A3-DBB4EB49A3CA}"/>
    <dgm:cxn modelId="{A35F480E-87AA-4AD6-AF37-B3F832632109}" srcId="{17AEE160-0C00-472F-AD97-AC115341DC5F}" destId="{2A1F3DF2-0786-4354-8DB5-FD8974162BB1}" srcOrd="0" destOrd="0" parTransId="{697FB749-121F-40D5-92B0-A2DD8C721A49}" sibTransId="{CC266246-D906-4ACB-A599-AF894ED77F0C}"/>
    <dgm:cxn modelId="{3719F369-9718-490A-A819-A55037723C95}" type="presOf" srcId="{BD19C55C-A513-4046-9461-021D81E2EF17}" destId="{717F69FC-236A-4022-9D4A-44EB68B294F9}" srcOrd="0" destOrd="1" presId="urn:microsoft.com/office/officeart/2005/8/layout/arrow2"/>
    <dgm:cxn modelId="{C16ECFFD-DCF7-42D2-93D5-66C9E6DA71D0}" type="presOf" srcId="{BE04B77A-E2E0-491B-A561-F935CEFB78C7}" destId="{8A1EE520-8AD9-4D54-96AB-1027AB1BD8F3}" srcOrd="0" destOrd="0" presId="urn:microsoft.com/office/officeart/2005/8/layout/arrow2"/>
    <dgm:cxn modelId="{155EF555-C98A-4532-AD4B-0A7F7AF56567}" srcId="{67E73696-91D4-45F8-B0E1-E370202AA493}" destId="{BCC0F885-37B7-4F19-992D-606934E7870E}" srcOrd="0" destOrd="0" parTransId="{990ED7FC-AB92-4CE8-AACE-040C7767E2F3}" sibTransId="{421E1060-168A-4F9B-B454-C4020526A141}"/>
    <dgm:cxn modelId="{F8B36491-5E9A-43F3-95EE-3C0CD3C42C48}" type="presOf" srcId="{AF7F32A4-EC70-4085-AF3C-CDC0AA71DBDB}" destId="{D988F894-8922-4E02-BF9C-2143FBA3A238}" srcOrd="0" destOrd="1" presId="urn:microsoft.com/office/officeart/2005/8/layout/arrow2"/>
    <dgm:cxn modelId="{D5B5B637-6DC5-4F1A-814C-DBD678EF054E}" srcId="{67E73696-91D4-45F8-B0E1-E370202AA493}" destId="{17AEE160-0C00-472F-AD97-AC115341DC5F}" srcOrd="3" destOrd="0" parTransId="{DE42D796-D43B-4CE2-A49F-0BA44FA68788}" sibTransId="{28C2FECA-3189-4D5B-A318-BABAE44BB54E}"/>
    <dgm:cxn modelId="{23A262E7-5250-45CA-8888-6F3D900E51C1}" type="presOf" srcId="{623AA0D9-C3BF-407E-A7C8-88EB8A521A2E}" destId="{AD14A126-0800-480F-9BDB-69F0F2716B32}" srcOrd="0" destOrd="0" presId="urn:microsoft.com/office/officeart/2005/8/layout/arrow2"/>
    <dgm:cxn modelId="{B3BE5255-4DFC-45FE-A0D0-8719BD4B1926}" type="presOf" srcId="{2A1F3DF2-0786-4354-8DB5-FD8974162BB1}" destId="{BF3174B2-41DF-48CF-8DE2-A0D91A461063}" srcOrd="0" destOrd="1" presId="urn:microsoft.com/office/officeart/2005/8/layout/arrow2"/>
    <dgm:cxn modelId="{76629432-DF49-4D85-8505-991915C36673}" type="presOf" srcId="{17AEE160-0C00-472F-AD97-AC115341DC5F}" destId="{BF3174B2-41DF-48CF-8DE2-A0D91A461063}" srcOrd="0" destOrd="0" presId="urn:microsoft.com/office/officeart/2005/8/layout/arrow2"/>
    <dgm:cxn modelId="{57618B29-9EBB-4078-BB3D-2A68B5A56D5B}" type="presOf" srcId="{582A98C2-FF98-46BA-A9ED-846E4FE13A06}" destId="{8A1EE520-8AD9-4D54-96AB-1027AB1BD8F3}" srcOrd="0" destOrd="1" presId="urn:microsoft.com/office/officeart/2005/8/layout/arrow2"/>
    <dgm:cxn modelId="{7D3FC579-5772-483C-9533-4B41F3A92729}" type="presOf" srcId="{BCC0F885-37B7-4F19-992D-606934E7870E}" destId="{717F69FC-236A-4022-9D4A-44EB68B294F9}" srcOrd="0" destOrd="0" presId="urn:microsoft.com/office/officeart/2005/8/layout/arrow2"/>
    <dgm:cxn modelId="{55132A1E-EF27-4C0C-AC9A-B76AAB7BFA00}" srcId="{623AA0D9-C3BF-407E-A7C8-88EB8A521A2E}" destId="{DDA255C2-36DB-44DC-9C49-4E5319C4F15B}" srcOrd="0" destOrd="0" parTransId="{C73F17B3-EAEC-4B51-B644-CB8B3D1146D0}" sibTransId="{EC4CB75C-F004-4943-A3A4-74FF988C7B55}"/>
    <dgm:cxn modelId="{F2EF7B57-633A-4804-B3AB-075A25EE7927}" srcId="{67E73696-91D4-45F8-B0E1-E370202AA493}" destId="{623AA0D9-C3BF-407E-A7C8-88EB8A521A2E}" srcOrd="2" destOrd="0" parTransId="{C8C5A106-E14A-4623-B736-6BBE410F80DA}" sibTransId="{B1E4FD30-C849-43B1-8665-373FE29F018B}"/>
    <dgm:cxn modelId="{84426A34-153E-4448-B7A3-2E6FDAB26146}" type="presOf" srcId="{0C6522A3-93A3-44A1-814E-7F72ABDDA7CF}" destId="{717F69FC-236A-4022-9D4A-44EB68B294F9}" srcOrd="0" destOrd="2" presId="urn:microsoft.com/office/officeart/2005/8/layout/arrow2"/>
    <dgm:cxn modelId="{A548CD1A-08B8-49E2-AC44-20723342EDAA}" type="presOf" srcId="{DDA255C2-36DB-44DC-9C49-4E5319C4F15B}" destId="{AD14A126-0800-480F-9BDB-69F0F2716B32}" srcOrd="0" destOrd="1" presId="urn:microsoft.com/office/officeart/2005/8/layout/arrow2"/>
    <dgm:cxn modelId="{648B8796-B635-475A-96C5-BBFB0FB3C446}" srcId="{17AEE160-0C00-472F-AD97-AC115341DC5F}" destId="{06487651-E597-4F5E-AFE2-58BD21446F2A}" srcOrd="1" destOrd="0" parTransId="{3DFE3C6C-209F-40F2-94F1-7790CEA64991}" sibTransId="{F4AE819A-0C7D-44D4-966C-EC636521FCDF}"/>
    <dgm:cxn modelId="{FF353A1D-801F-4E19-B910-00FE72A60711}" srcId="{BE04B77A-E2E0-491B-A561-F935CEFB78C7}" destId="{582A98C2-FF98-46BA-A9ED-846E4FE13A06}" srcOrd="0" destOrd="0" parTransId="{46203FF1-FD24-4388-A3EA-237B856C44D2}" sibTransId="{3BEC25BD-DB8A-486A-8E3C-16A70C7DF534}"/>
    <dgm:cxn modelId="{898FDDBA-719E-4936-9B16-6EAF529BA386}" srcId="{67E73696-91D4-45F8-B0E1-E370202AA493}" destId="{840A4B2C-1D90-4C05-989B-4C39C448E0C6}" srcOrd="4" destOrd="0" parTransId="{8DC98100-3305-468F-A93F-6797FFAEFA55}" sibTransId="{FB7F7669-6536-4DFE-8C37-62845A3CF75E}"/>
    <dgm:cxn modelId="{80207559-3692-42EE-9AFF-22B56964B15D}" type="presOf" srcId="{67E73696-91D4-45F8-B0E1-E370202AA493}" destId="{B4513108-7E4F-4F02-BCB7-BC8929955BE0}" srcOrd="0" destOrd="0" presId="urn:microsoft.com/office/officeart/2005/8/layout/arrow2"/>
    <dgm:cxn modelId="{9C606B6B-7273-4547-B97C-AC3553DED77D}" srcId="{BCC0F885-37B7-4F19-992D-606934E7870E}" destId="{0C6522A3-93A3-44A1-814E-7F72ABDDA7CF}" srcOrd="1" destOrd="0" parTransId="{99AC3032-0E5E-4C85-B862-1BC460A0097D}" sibTransId="{39AED313-DB58-486F-9EF0-50CC031158B5}"/>
    <dgm:cxn modelId="{77675658-D104-4E51-9DF8-D9260D1FAE21}" type="presOf" srcId="{06487651-E597-4F5E-AFE2-58BD21446F2A}" destId="{BF3174B2-41DF-48CF-8DE2-A0D91A461063}" srcOrd="0" destOrd="2" presId="urn:microsoft.com/office/officeart/2005/8/layout/arrow2"/>
    <dgm:cxn modelId="{347A7BCA-BE6A-4F55-87E8-88FF6DAECEBC}" srcId="{840A4B2C-1D90-4C05-989B-4C39C448E0C6}" destId="{AF7F32A4-EC70-4085-AF3C-CDC0AA71DBDB}" srcOrd="0" destOrd="0" parTransId="{7E6987F4-F96D-4B9B-93C9-0F76C092EEF3}" sibTransId="{EC7D741D-EF7D-4914-96CE-0AC537F1DCBA}"/>
    <dgm:cxn modelId="{03508B20-2CC2-417C-B271-EB453CCA9ED9}" type="presParOf" srcId="{B4513108-7E4F-4F02-BCB7-BC8929955BE0}" destId="{AD3ADA59-D98A-4E5D-9269-7F0A26F0FE31}" srcOrd="0" destOrd="0" presId="urn:microsoft.com/office/officeart/2005/8/layout/arrow2"/>
    <dgm:cxn modelId="{5B0A97D0-4C77-4F83-9B6A-6058DD7D9C93}" type="presParOf" srcId="{B4513108-7E4F-4F02-BCB7-BC8929955BE0}" destId="{F5AEFD70-7118-42E6-AE51-5F1A2598E005}" srcOrd="1" destOrd="0" presId="urn:microsoft.com/office/officeart/2005/8/layout/arrow2"/>
    <dgm:cxn modelId="{B97F66CC-E631-444E-880A-09C4079A724F}" type="presParOf" srcId="{F5AEFD70-7118-42E6-AE51-5F1A2598E005}" destId="{10706C44-E77E-4AE5-8435-70B83F251779}" srcOrd="0" destOrd="0" presId="urn:microsoft.com/office/officeart/2005/8/layout/arrow2"/>
    <dgm:cxn modelId="{A76C4DD7-92B5-47D7-AD7C-9B6771A398B8}" type="presParOf" srcId="{F5AEFD70-7118-42E6-AE51-5F1A2598E005}" destId="{717F69FC-236A-4022-9D4A-44EB68B294F9}" srcOrd="1" destOrd="0" presId="urn:microsoft.com/office/officeart/2005/8/layout/arrow2"/>
    <dgm:cxn modelId="{3AB55544-7F07-450F-A233-B9A7CEECBE86}" type="presParOf" srcId="{F5AEFD70-7118-42E6-AE51-5F1A2598E005}" destId="{323B5230-8E1F-4AF4-BF5C-3A7B675D5ED0}" srcOrd="2" destOrd="0" presId="urn:microsoft.com/office/officeart/2005/8/layout/arrow2"/>
    <dgm:cxn modelId="{11A9274D-2823-463A-9D58-369564F7BC7E}" type="presParOf" srcId="{F5AEFD70-7118-42E6-AE51-5F1A2598E005}" destId="{8A1EE520-8AD9-4D54-96AB-1027AB1BD8F3}" srcOrd="3" destOrd="0" presId="urn:microsoft.com/office/officeart/2005/8/layout/arrow2"/>
    <dgm:cxn modelId="{89958A86-8043-471C-A2E7-A58B517CDBF9}" type="presParOf" srcId="{F5AEFD70-7118-42E6-AE51-5F1A2598E005}" destId="{BE12B822-9BAA-4607-8B40-F285A0F39981}" srcOrd="4" destOrd="0" presId="urn:microsoft.com/office/officeart/2005/8/layout/arrow2"/>
    <dgm:cxn modelId="{831A7EC2-BB75-4851-A51D-E2316312CFD6}" type="presParOf" srcId="{F5AEFD70-7118-42E6-AE51-5F1A2598E005}" destId="{AD14A126-0800-480F-9BDB-69F0F2716B32}" srcOrd="5" destOrd="0" presId="urn:microsoft.com/office/officeart/2005/8/layout/arrow2"/>
    <dgm:cxn modelId="{557A982C-43C6-43C8-88AE-0BA0B38C7347}" type="presParOf" srcId="{F5AEFD70-7118-42E6-AE51-5F1A2598E005}" destId="{B46434B9-EB63-4905-9C24-813F297A071A}" srcOrd="6" destOrd="0" presId="urn:microsoft.com/office/officeart/2005/8/layout/arrow2"/>
    <dgm:cxn modelId="{344C6743-424A-4E4A-AC36-7AD0E4F0A75F}" type="presParOf" srcId="{F5AEFD70-7118-42E6-AE51-5F1A2598E005}" destId="{BF3174B2-41DF-48CF-8DE2-A0D91A461063}" srcOrd="7" destOrd="0" presId="urn:microsoft.com/office/officeart/2005/8/layout/arrow2"/>
    <dgm:cxn modelId="{DF2F19A3-BF33-43C4-B29F-8FFA72E0076A}" type="presParOf" srcId="{F5AEFD70-7118-42E6-AE51-5F1A2598E005}" destId="{27C6EC8D-F6A0-4C9E-9AFC-84F8413B1796}" srcOrd="8" destOrd="0" presId="urn:microsoft.com/office/officeart/2005/8/layout/arrow2"/>
    <dgm:cxn modelId="{EA84DACA-18E2-4D0F-A47A-23C5D2C0F12C}" type="presParOf" srcId="{F5AEFD70-7118-42E6-AE51-5F1A2598E005}" destId="{D988F894-8922-4E02-BF9C-2143FBA3A238}" srcOrd="9" destOrd="0" presId="urn:microsoft.com/office/officeart/2005/8/layout/arrow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ADA59-D98A-4E5D-9269-7F0A26F0FE31}">
      <dsp:nvSpPr>
        <dsp:cNvPr id="0" name=""/>
        <dsp:cNvSpPr/>
      </dsp:nvSpPr>
      <dsp:spPr>
        <a:xfrm>
          <a:off x="193405" y="0"/>
          <a:ext cx="8180108" cy="511256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706C44-E77E-4AE5-8435-70B83F251779}">
      <dsp:nvSpPr>
        <dsp:cNvPr id="0" name=""/>
        <dsp:cNvSpPr/>
      </dsp:nvSpPr>
      <dsp:spPr>
        <a:xfrm>
          <a:off x="999146" y="3801705"/>
          <a:ext cx="188142" cy="188142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7F69FC-236A-4022-9D4A-44EB68B294F9}">
      <dsp:nvSpPr>
        <dsp:cNvPr id="0" name=""/>
        <dsp:cNvSpPr/>
      </dsp:nvSpPr>
      <dsp:spPr>
        <a:xfrm>
          <a:off x="906561" y="4104462"/>
          <a:ext cx="3262672" cy="624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9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1996</a:t>
          </a:r>
          <a:endParaRPr lang="en-US" sz="1600" b="1" kern="120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latin typeface="Tahoma" pitchFamily="34" charset="0"/>
            <a:cs typeface="Tahom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NCS-CA </a:t>
          </a:r>
          <a:r>
            <a:rPr lang="en-US" sz="1600" b="1" kern="1200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pertama</a:t>
          </a:r>
          <a:r>
            <a:rPr lang="en-US" sz="16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 </a:t>
          </a:r>
          <a:r>
            <a:rPr lang="en-US" sz="1600" b="1" kern="1200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dihasilkan</a:t>
          </a:r>
          <a:endParaRPr lang="en-US" sz="1600" b="1" kern="120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latin typeface="Tahoma" pitchFamily="34" charset="0"/>
            <a:cs typeface="Tahom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WIDS Program</a:t>
          </a:r>
          <a:endParaRPr lang="en-US" sz="1600" b="1" kern="120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latin typeface="Tahoma" pitchFamily="34" charset="0"/>
            <a:cs typeface="Tahoma" pitchFamily="34" charset="0"/>
          </a:endParaRPr>
        </a:p>
      </dsp:txBody>
      <dsp:txXfrm>
        <a:off x="906561" y="4104462"/>
        <a:ext cx="3262672" cy="624031"/>
      </dsp:txXfrm>
    </dsp:sp>
    <dsp:sp modelId="{323B5230-8E1F-4AF4-BF5C-3A7B675D5ED0}">
      <dsp:nvSpPr>
        <dsp:cNvPr id="0" name=""/>
        <dsp:cNvSpPr/>
      </dsp:nvSpPr>
      <dsp:spPr>
        <a:xfrm>
          <a:off x="2017569" y="2823160"/>
          <a:ext cx="294483" cy="294483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-184678"/>
                <a:satOff val="12312"/>
                <a:lumOff val="16074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184678"/>
                <a:satOff val="12312"/>
                <a:lumOff val="16074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184678"/>
                <a:satOff val="12312"/>
                <a:lumOff val="160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1EE520-8AD9-4D54-96AB-1027AB1BD8F3}">
      <dsp:nvSpPr>
        <dsp:cNvPr id="0" name=""/>
        <dsp:cNvSpPr/>
      </dsp:nvSpPr>
      <dsp:spPr>
        <a:xfrm>
          <a:off x="1770654" y="3168359"/>
          <a:ext cx="4676112" cy="808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04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2006</a:t>
          </a:r>
          <a:endParaRPr lang="en-US" sz="1600" b="1" kern="120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2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latin typeface="Tahoma" pitchFamily="34" charset="0"/>
            <a:cs typeface="Tahom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Pelaksanaan</a:t>
          </a:r>
          <a:r>
            <a:rPr lang="en-US" sz="16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 NCS-CA di WAJIBKAN </a:t>
          </a:r>
          <a:r>
            <a:rPr lang="en-US" sz="1600" b="1" kern="1200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kepada</a:t>
          </a:r>
          <a:r>
            <a:rPr lang="en-US" sz="16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 </a:t>
          </a:r>
          <a:r>
            <a:rPr lang="en-US" sz="1600" b="1" kern="1200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semua</a:t>
          </a:r>
          <a:r>
            <a:rPr lang="en-US" sz="16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 program NOSS di PB </a:t>
          </a:r>
          <a:endParaRPr lang="en-US" sz="1600" b="1" i="1" kern="120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2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latin typeface="Tahoma" pitchFamily="34" charset="0"/>
            <a:cs typeface="Tahoma" pitchFamily="34" charset="0"/>
          </a:endParaRPr>
        </a:p>
      </dsp:txBody>
      <dsp:txXfrm>
        <a:off x="1770654" y="3168359"/>
        <a:ext cx="4676112" cy="808453"/>
      </dsp:txXfrm>
    </dsp:sp>
    <dsp:sp modelId="{BE12B822-9BAA-4607-8B40-F285A0F39981}">
      <dsp:nvSpPr>
        <dsp:cNvPr id="0" name=""/>
        <dsp:cNvSpPr/>
      </dsp:nvSpPr>
      <dsp:spPr>
        <a:xfrm>
          <a:off x="3326387" y="2042982"/>
          <a:ext cx="392645" cy="39264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-369356"/>
                <a:satOff val="24624"/>
                <a:lumOff val="32148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69356"/>
                <a:satOff val="24624"/>
                <a:lumOff val="32148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69356"/>
                <a:satOff val="24624"/>
                <a:lumOff val="321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14A126-0800-480F-9BDB-69F0F2716B32}">
      <dsp:nvSpPr>
        <dsp:cNvPr id="0" name=""/>
        <dsp:cNvSpPr/>
      </dsp:nvSpPr>
      <dsp:spPr>
        <a:xfrm>
          <a:off x="3023323" y="2664303"/>
          <a:ext cx="5122558" cy="1145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5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2014</a:t>
          </a:r>
          <a:endParaRPr lang="en-US" sz="1600" b="1" kern="120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latin typeface="Tahoma" pitchFamily="34" charset="0"/>
            <a:cs typeface="Tahom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NCS-CA di </a:t>
          </a:r>
          <a:r>
            <a:rPr lang="en-US" sz="1600" b="1" kern="1200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semak</a:t>
          </a:r>
          <a:r>
            <a:rPr lang="en-US" sz="16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 </a:t>
          </a:r>
          <a:r>
            <a:rPr lang="en-US" sz="1600" b="1" kern="1200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semula</a:t>
          </a:r>
          <a:r>
            <a:rPr lang="en-US" sz="16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 </a:t>
          </a:r>
          <a:endParaRPr lang="en-US" sz="1600" b="1" kern="120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latin typeface="Tahoma" pitchFamily="34" charset="0"/>
            <a:cs typeface="Tahoma" pitchFamily="34" charset="0"/>
          </a:endParaRPr>
        </a:p>
      </dsp:txBody>
      <dsp:txXfrm>
        <a:off x="3023323" y="2664303"/>
        <a:ext cx="5122558" cy="1145081"/>
      </dsp:txXfrm>
    </dsp:sp>
    <dsp:sp modelId="{B46434B9-EB63-4905-9C24-813F297A071A}">
      <dsp:nvSpPr>
        <dsp:cNvPr id="0" name=""/>
        <dsp:cNvSpPr/>
      </dsp:nvSpPr>
      <dsp:spPr>
        <a:xfrm>
          <a:off x="4847887" y="1433564"/>
          <a:ext cx="507166" cy="507166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-369356"/>
                <a:satOff val="24624"/>
                <a:lumOff val="32148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69356"/>
                <a:satOff val="24624"/>
                <a:lumOff val="32148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69356"/>
                <a:satOff val="24624"/>
                <a:lumOff val="321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3174B2-41DF-48CF-8DE2-A0D91A461063}">
      <dsp:nvSpPr>
        <dsp:cNvPr id="0" name=""/>
        <dsp:cNvSpPr/>
      </dsp:nvSpPr>
      <dsp:spPr>
        <a:xfrm>
          <a:off x="4078286" y="1991085"/>
          <a:ext cx="2988880" cy="977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73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Mac 2015</a:t>
          </a:r>
          <a:endParaRPr lang="en-US" sz="1600" b="1" kern="120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latin typeface="Tahoma" pitchFamily="34" charset="0"/>
            <a:cs typeface="Tahom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NCS-CA </a:t>
          </a:r>
          <a:r>
            <a:rPr lang="en-US" sz="1600" b="1" kern="1200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diluluskan</a:t>
          </a:r>
          <a:endParaRPr lang="en-US" sz="1600" b="1" kern="120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latin typeface="Tahoma" pitchFamily="34" charset="0"/>
            <a:cs typeface="Tahom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oleh</a:t>
          </a:r>
          <a:r>
            <a:rPr lang="en-US" sz="16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 MPKK</a:t>
          </a:r>
          <a:endParaRPr lang="en-US" sz="1600" b="1" kern="120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latin typeface="Tahoma" pitchFamily="34" charset="0"/>
            <a:cs typeface="Tahoma" pitchFamily="34" charset="0"/>
          </a:endParaRPr>
        </a:p>
      </dsp:txBody>
      <dsp:txXfrm>
        <a:off x="4078286" y="1991085"/>
        <a:ext cx="2988880" cy="977135"/>
      </dsp:txXfrm>
    </dsp:sp>
    <dsp:sp modelId="{27C6EC8D-F6A0-4C9E-9AFC-84F8413B1796}">
      <dsp:nvSpPr>
        <dsp:cNvPr id="0" name=""/>
        <dsp:cNvSpPr/>
      </dsp:nvSpPr>
      <dsp:spPr>
        <a:xfrm>
          <a:off x="6414378" y="1026603"/>
          <a:ext cx="646228" cy="646228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-184678"/>
                <a:satOff val="12312"/>
                <a:lumOff val="16074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184678"/>
                <a:satOff val="12312"/>
                <a:lumOff val="16074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184678"/>
                <a:satOff val="12312"/>
                <a:lumOff val="160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88F894-8922-4E02-BF9C-2143FBA3A238}">
      <dsp:nvSpPr>
        <dsp:cNvPr id="0" name=""/>
        <dsp:cNvSpPr/>
      </dsp:nvSpPr>
      <dsp:spPr>
        <a:xfrm>
          <a:off x="5964684" y="1800206"/>
          <a:ext cx="3181636" cy="2178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42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Jun 2017</a:t>
          </a:r>
          <a:endParaRPr lang="en-US" sz="1600" b="1" kern="120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latin typeface="Tahoma" pitchFamily="34" charset="0"/>
            <a:cs typeface="Tahom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NCS-CA </a:t>
          </a:r>
          <a:r>
            <a:rPr lang="en-US" sz="1600" b="1" kern="1200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baharu</a:t>
          </a:r>
          <a:r>
            <a:rPr lang="en-US" sz="16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 </a:t>
          </a:r>
          <a:r>
            <a:rPr lang="en-US" sz="1600" b="1" kern="1200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akan</a:t>
          </a:r>
          <a:r>
            <a:rPr lang="en-US" sz="16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 </a:t>
          </a:r>
          <a:r>
            <a:rPr lang="en-US" sz="1600" b="1" kern="1200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dilaksanakan</a:t>
          </a:r>
          <a:r>
            <a:rPr lang="en-US" sz="16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 </a:t>
          </a:r>
          <a:r>
            <a:rPr lang="en-US" sz="1600" b="1" kern="1200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bagi</a:t>
          </a:r>
          <a:r>
            <a:rPr lang="en-US" sz="16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 </a:t>
          </a:r>
          <a:r>
            <a:rPr lang="en-US" sz="1600" b="1" kern="1200" cap="none" spc="0" dirty="0" err="1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menggantikan</a:t>
          </a:r>
          <a:r>
            <a:rPr lang="en-US" sz="1600" b="1" kern="1200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rPr>
            <a:t> NCS-CA format lama</a:t>
          </a:r>
          <a:endParaRPr lang="en-US" sz="1600" b="1" kern="120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  <a:latin typeface="Tahoma" pitchFamily="34" charset="0"/>
            <a:cs typeface="Tahoma" pitchFamily="34" charset="0"/>
          </a:endParaRPr>
        </a:p>
      </dsp:txBody>
      <dsp:txXfrm>
        <a:off x="5964684" y="1800206"/>
        <a:ext cx="3181636" cy="2178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F5DF9-975C-426E-8607-81CFFFDE1992}" type="datetimeFigureOut">
              <a:rPr lang="ms-MY" smtClean="0"/>
              <a:pPr/>
              <a:t>07/03/2017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EA75F-9DD9-4242-8583-B72B79039A4C}" type="slidenum">
              <a:rPr lang="ms-MY" smtClean="0"/>
              <a:pPr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xmlns="" val="3173562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F8438-77BC-419D-989F-867492A43AB4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4424A-4130-49FB-B07A-71F4B92F56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853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4424A-4130-49FB-B07A-71F4B92F565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6867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4424A-4130-49FB-B07A-71F4B92F565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4688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4424A-4130-49FB-B07A-71F4B92F565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2572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4424A-4130-49FB-B07A-71F4B92F565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3257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4424A-4130-49FB-B07A-71F4B92F565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9335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4424A-4130-49FB-B07A-71F4B92F565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9549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4424A-4130-49FB-B07A-71F4B92F565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702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4424A-4130-49FB-B07A-71F4B92F565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9606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4424A-4130-49FB-B07A-71F4B92F565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6973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4424A-4130-49FB-B07A-71F4B92F565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9847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4424A-4130-49FB-B07A-71F4B92F565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838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4424A-4130-49FB-B07A-71F4B92F565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11857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4424A-4130-49FB-B07A-71F4B92F565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7853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4424A-4130-49FB-B07A-71F4B92F565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3119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4424A-4130-49FB-B07A-71F4B92F5651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7637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4424A-4130-49FB-B07A-71F4B92F5651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1412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4424A-4130-49FB-B07A-71F4B92F565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6803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4424A-4130-49FB-B07A-71F4B92F565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4716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4424A-4130-49FB-B07A-71F4B92F565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0496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4424A-4130-49FB-B07A-71F4B92F565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2633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4424A-4130-49FB-B07A-71F4B92F565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1558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4424A-4130-49FB-B07A-71F4B92F565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0465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4424A-4130-49FB-B07A-71F4B92F565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3703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3581705"/>
            <a:ext cx="8246070" cy="1527050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4956050"/>
            <a:ext cx="8246070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4123035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1" y="374900"/>
            <a:ext cx="6719018" cy="86883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2" y="1138425"/>
            <a:ext cx="6719018" cy="5039265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749244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379107"/>
            <a:ext cx="4040188" cy="3035058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749244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379107"/>
            <a:ext cx="4041775" cy="3035058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Copy%20of%20Sample%20Matriks%20Core%20Abilities%20%20IT-020-3.xlsx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1-JPKCAPP-T1-cadangan.doc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" y="4497935"/>
            <a:ext cx="7626100" cy="1679754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TAKLIMAT PANDUAN PELAKSANAAN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STANDARD KOMPETENSI KEBANGSAAN (SKK) –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KEBOLEHAN TERAS Z-009:2015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r="28758"/>
          <a:stretch>
            <a:fillRect/>
          </a:stretch>
        </p:blipFill>
        <p:spPr bwMode="auto">
          <a:xfrm>
            <a:off x="0" y="1138425"/>
            <a:ext cx="9144000" cy="57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-9150" y="4497935"/>
            <a:ext cx="7626100" cy="1679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TAKLIMAT PANDUAN PELAKSANAAN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KOMPETENSI KEBANGSAAN (SKK)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CORE ABILITIES Z-009:2015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527605"/>
            <a:ext cx="9144000" cy="152705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Britannic Bold" pitchFamily="34" charset="0"/>
              </a:rPr>
              <a:t>JABATAN PEMBANGUNAN KEMAHIRAN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KEMENTERIAN SUMBER MANUSIA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55" y="69490"/>
            <a:ext cx="916230" cy="81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5866" y="-388625"/>
            <a:ext cx="2353989" cy="167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875" t="24219" r="25000" b="42969"/>
          <a:stretch>
            <a:fillRect/>
          </a:stretch>
        </p:blipFill>
        <p:spPr bwMode="auto">
          <a:xfrm>
            <a:off x="2667000" y="3174675"/>
            <a:ext cx="5867400" cy="3200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grpSp>
        <p:nvGrpSpPr>
          <p:cNvPr id="2" name="Group 4"/>
          <p:cNvGrpSpPr/>
          <p:nvPr/>
        </p:nvGrpSpPr>
        <p:grpSpPr>
          <a:xfrm>
            <a:off x="304801" y="110362"/>
            <a:ext cx="5714999" cy="3471038"/>
            <a:chOff x="304801" y="110362"/>
            <a:chExt cx="7714898" cy="453783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/>
            <a:srcRect l="27500" t="24219" r="23750" b="32812"/>
            <a:stretch>
              <a:fillRect/>
            </a:stretch>
          </p:blipFill>
          <p:spPr bwMode="auto">
            <a:xfrm>
              <a:off x="3124200" y="762000"/>
              <a:ext cx="4895499" cy="345195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/>
            <a:srcRect l="33125" t="11719" r="29375" b="21094"/>
            <a:stretch>
              <a:fillRect/>
            </a:stretch>
          </p:blipFill>
          <p:spPr bwMode="auto">
            <a:xfrm>
              <a:off x="304801" y="110362"/>
              <a:ext cx="3165934" cy="453783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6" name="TextBox 5"/>
          <p:cNvSpPr txBox="1"/>
          <p:nvPr/>
        </p:nvSpPr>
        <p:spPr>
          <a:xfrm>
            <a:off x="228600" y="3962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Core Ability  Profile Chart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69734" y="4648200"/>
            <a:ext cx="1066800" cy="9906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5746899"/>
            <a:ext cx="1261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 Ability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1828800" y="5645888"/>
            <a:ext cx="2892056" cy="318977"/>
          </a:xfrm>
          <a:custGeom>
            <a:avLst/>
            <a:gdLst>
              <a:gd name="connsiteX0" fmla="*/ 2892056 w 2892056"/>
              <a:gd name="connsiteY0" fmla="*/ 0 h 318977"/>
              <a:gd name="connsiteX1" fmla="*/ 2892056 w 2892056"/>
              <a:gd name="connsiteY1" fmla="*/ 318977 h 318977"/>
              <a:gd name="connsiteX2" fmla="*/ 0 w 2892056"/>
              <a:gd name="connsiteY2" fmla="*/ 318977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92056" h="318977">
                <a:moveTo>
                  <a:pt x="2892056" y="0"/>
                </a:moveTo>
                <a:lnTo>
                  <a:pt x="2892056" y="318977"/>
                </a:lnTo>
                <a:lnTo>
                  <a:pt x="0" y="318977"/>
                </a:lnTo>
              </a:path>
            </a:pathLst>
          </a:cu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875" t="24219" r="25000" b="42969"/>
          <a:stretch>
            <a:fillRect/>
          </a:stretch>
        </p:blipFill>
        <p:spPr bwMode="auto">
          <a:xfrm>
            <a:off x="304800" y="304800"/>
            <a:ext cx="5867400" cy="3200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27500" t="25781" r="23750" b="33594"/>
          <a:stretch>
            <a:fillRect/>
          </a:stretch>
        </p:blipFill>
        <p:spPr bwMode="auto">
          <a:xfrm>
            <a:off x="2778656" y="2743200"/>
            <a:ext cx="5943600" cy="3962400"/>
          </a:xfrm>
          <a:prstGeom prst="rect">
            <a:avLst/>
          </a:prstGeom>
          <a:noFill/>
          <a:ln w="50800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1828800" y="1828800"/>
            <a:ext cx="914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71800" y="4038600"/>
            <a:ext cx="914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307265" y="2519916"/>
            <a:ext cx="627321" cy="1828800"/>
          </a:xfrm>
          <a:custGeom>
            <a:avLst/>
            <a:gdLst>
              <a:gd name="connsiteX0" fmla="*/ 0 w 627321"/>
              <a:gd name="connsiteY0" fmla="*/ 0 h 1828800"/>
              <a:gd name="connsiteX1" fmla="*/ 0 w 627321"/>
              <a:gd name="connsiteY1" fmla="*/ 1828800 h 1828800"/>
              <a:gd name="connsiteX2" fmla="*/ 627321 w 627321"/>
              <a:gd name="connsiteY2" fmla="*/ 1818168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7321" h="1828800">
                <a:moveTo>
                  <a:pt x="0" y="0"/>
                </a:moveTo>
                <a:lnTo>
                  <a:pt x="0" y="1828800"/>
                </a:lnTo>
                <a:lnTo>
                  <a:pt x="627321" y="1818168"/>
                </a:lnTo>
              </a:path>
            </a:pathLst>
          </a:cu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800600" y="4343400"/>
            <a:ext cx="9906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800600" y="5334000"/>
            <a:ext cx="9906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791200" y="4114800"/>
            <a:ext cx="1295400" cy="19812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7162800" y="4114800"/>
            <a:ext cx="1447800" cy="2514600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875" t="24219" r="25000" b="42969"/>
          <a:stretch>
            <a:fillRect/>
          </a:stretch>
        </p:blipFill>
        <p:spPr bwMode="auto">
          <a:xfrm>
            <a:off x="304800" y="304800"/>
            <a:ext cx="5105400" cy="320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28125" t="27155" r="23750" b="33594"/>
          <a:stretch>
            <a:fillRect/>
          </a:stretch>
        </p:blipFill>
        <p:spPr bwMode="auto">
          <a:xfrm>
            <a:off x="76200" y="2667000"/>
            <a:ext cx="5867400" cy="3828396"/>
          </a:xfrm>
          <a:prstGeom prst="rect">
            <a:avLst/>
          </a:prstGeom>
          <a:noFill/>
          <a:ln w="5080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l="29375" t="21875" r="25000" b="25000"/>
          <a:stretch>
            <a:fillRect/>
          </a:stretch>
        </p:blipFill>
        <p:spPr bwMode="auto">
          <a:xfrm>
            <a:off x="5105400" y="1905000"/>
            <a:ext cx="3581400" cy="4953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8" name="Right Arrow Callout 17"/>
          <p:cNvSpPr/>
          <p:nvPr/>
        </p:nvSpPr>
        <p:spPr>
          <a:xfrm>
            <a:off x="228600" y="4062453"/>
            <a:ext cx="2895600" cy="433347"/>
          </a:xfrm>
          <a:prstGeom prst="right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Callout 18"/>
          <p:cNvSpPr/>
          <p:nvPr/>
        </p:nvSpPr>
        <p:spPr>
          <a:xfrm>
            <a:off x="3200400" y="4026008"/>
            <a:ext cx="1752600" cy="2286000"/>
          </a:xfrm>
          <a:prstGeom prst="right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00200" y="1905000"/>
            <a:ext cx="9144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79228" y="2512612"/>
            <a:ext cx="811033" cy="1550505"/>
          </a:xfrm>
          <a:custGeom>
            <a:avLst/>
            <a:gdLst>
              <a:gd name="connsiteX0" fmla="*/ 811033 w 811033"/>
              <a:gd name="connsiteY0" fmla="*/ 0 h 1550505"/>
              <a:gd name="connsiteX1" fmla="*/ 7951 w 811033"/>
              <a:gd name="connsiteY1" fmla="*/ 0 h 1550505"/>
              <a:gd name="connsiteX2" fmla="*/ 0 w 811033"/>
              <a:gd name="connsiteY2" fmla="*/ 1550505 h 155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1033" h="1550505">
                <a:moveTo>
                  <a:pt x="811033" y="0"/>
                </a:moveTo>
                <a:lnTo>
                  <a:pt x="7951" y="0"/>
                </a:lnTo>
                <a:cubicBezTo>
                  <a:pt x="5301" y="516835"/>
                  <a:pt x="2650" y="1033670"/>
                  <a:pt x="0" y="1550505"/>
                </a:cubicBezTo>
              </a:path>
            </a:pathLst>
          </a:cu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05400" y="4419600"/>
            <a:ext cx="1752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57800" y="4724400"/>
            <a:ext cx="16764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4375" y="0"/>
            <a:ext cx="8389625" cy="1221640"/>
          </a:xfrm>
          <a:effectLst>
            <a:glow rad="228600">
              <a:srgbClr val="D09622">
                <a:alpha val="40000"/>
              </a:srgb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5.1  CORE ABILITY PROFILE CHART (CAPC)  – LEVEL 1</a:t>
            </a:r>
            <a:endParaRPr lang="en-US" sz="30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6965813"/>
              </p:ext>
            </p:extLst>
          </p:nvPr>
        </p:nvGraphicFramePr>
        <p:xfrm>
          <a:off x="1059785" y="1749245"/>
          <a:ext cx="7940659" cy="4425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992"/>
                <a:gridCol w="127192"/>
                <a:gridCol w="1522621"/>
                <a:gridCol w="152705"/>
                <a:gridCol w="610820"/>
                <a:gridCol w="763525"/>
                <a:gridCol w="152705"/>
                <a:gridCol w="916230"/>
                <a:gridCol w="458115"/>
                <a:gridCol w="152705"/>
                <a:gridCol w="1527049"/>
              </a:tblGrid>
              <a:tr h="38450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SECTOR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ALL SECTORS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50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SUB SECTOR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ALL SUB SECTORS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50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JOB AREA 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ALL JOB AREAS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50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NCS TITLE 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CORE ABILITIES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323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JOB LEVEL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ONE (1)</a:t>
                      </a:r>
                      <a:endParaRPr lang="en-US" sz="1600" b="0" dirty="0" smtClean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JOB AREA CODE</a:t>
                      </a:r>
                      <a:endParaRPr lang="en-US" sz="1600" b="1" dirty="0" smtClean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Z:009-1:2015</a:t>
                      </a:r>
                      <a:endParaRPr lang="en-US" sz="1600" b="0" dirty="0" smtClean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811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Franklin Gothic Medium" panose="020B0603020102020204" pitchFamily="34" charset="0"/>
                          <a:ea typeface="Times New Roman"/>
                          <a:cs typeface="Tahoma" pitchFamily="34" charset="0"/>
                        </a:rPr>
                        <a:t>CORE ABILITY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ABILITIES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dirty="0" smtClean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666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CORE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E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BASIC</a:t>
                      </a:r>
                      <a:r>
                        <a:rPr lang="en-US" sz="1500" b="0" i="0" baseline="0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 WORKING COMMUNICATION</a:t>
                      </a:r>
                      <a:endParaRPr lang="en-US" sz="1500" b="0" i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i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PERSONAL</a:t>
                      </a:r>
                      <a:r>
                        <a:rPr lang="en-US" sz="1500" b="0" i="0" baseline="0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 BEHAVIOUR SKILL</a:t>
                      </a:r>
                      <a:endParaRPr lang="en-US" sz="1500" b="0" i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b="0" i="0" dirty="0">
                        <a:latin typeface="Franklin Gothic Book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WORK PLACE ETHICS AWARENESS</a:t>
                      </a:r>
                      <a:endParaRPr lang="en-US" sz="1500" b="0" i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i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HEALTH, SAFETY AND ENVIRONMENTAL AWARENESS</a:t>
                      </a:r>
                      <a:endParaRPr lang="en-US" sz="1500" b="0" i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626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Z-009-1:2015-CA01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i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Z-009-1:2015-CA02</a:t>
                      </a:r>
                      <a:endParaRPr lang="en-US" sz="1500" b="1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8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b="0" i="0" dirty="0">
                        <a:latin typeface="Franklin Gothic Book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Z-009-1:2015-CA03</a:t>
                      </a:r>
                      <a:endParaRPr lang="en-US" sz="1500" b="1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8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i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Z-009-1:2015-CA04</a:t>
                      </a:r>
                      <a:endParaRPr lang="en-US" sz="1500" b="0" i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8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3555" y="69490"/>
            <a:ext cx="9000444" cy="1221640"/>
          </a:xfrm>
          <a:prstGeom prst="rect">
            <a:avLst/>
          </a:prstGeom>
          <a:effectLst>
            <a:glow rad="228600">
              <a:srgbClr val="D09622">
                <a:alpha val="40000"/>
              </a:srgb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0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5.2  KANDUNGAN CORE ABILITY – </a:t>
            </a:r>
            <a:r>
              <a:rPr lang="en-US" sz="30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LEVEL 1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3793083"/>
              </p:ext>
            </p:extLst>
          </p:nvPr>
        </p:nvGraphicFramePr>
        <p:xfrm>
          <a:off x="296259" y="1123183"/>
          <a:ext cx="8704185" cy="5649531"/>
        </p:xfrm>
        <a:graphic>
          <a:graphicData uri="http://schemas.openxmlformats.org/drawingml/2006/table">
            <a:tbl>
              <a:tblPr/>
              <a:tblGrid>
                <a:gridCol w="1679756">
                  <a:extLst>
                    <a:ext uri="{9D8B030D-6E8A-4147-A177-3AD203B41FA5}"/>
                  </a:extLst>
                </a:gridCol>
                <a:gridCol w="4886560">
                  <a:extLst>
                    <a:ext uri="{9D8B030D-6E8A-4147-A177-3AD203B41FA5}"/>
                  </a:extLst>
                </a:gridCol>
                <a:gridCol w="1068935">
                  <a:extLst>
                    <a:ext uri="{9D8B030D-6E8A-4147-A177-3AD203B41FA5}"/>
                  </a:extLst>
                </a:gridCol>
                <a:gridCol w="1068934">
                  <a:extLst>
                    <a:ext uri="{9D8B030D-6E8A-4147-A177-3AD203B41FA5}"/>
                  </a:extLst>
                </a:gridCol>
              </a:tblGrid>
              <a:tr h="6282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CORE ABILITY</a:t>
                      </a:r>
                      <a:endParaRPr lang="en-US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ABILITY</a:t>
                      </a:r>
                      <a:endParaRPr lang="en-US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67" marR="4406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TRAINING (HOURS)</a:t>
                      </a:r>
                      <a:endParaRPr lang="en-US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GB" sz="1400" b="1" baseline="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TRAINING </a:t>
                      </a:r>
                      <a:r>
                        <a:rPr lang="en-GB" sz="14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(HOURS)</a:t>
                      </a:r>
                      <a:endParaRPr lang="en-US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67" marR="4406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455954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1.0     BASIC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        WORKING   COMMUNICATION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  Apply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working language appropriately </a:t>
                      </a: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(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national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language </a:t>
                      </a:r>
                      <a:r>
                        <a:rPr lang="en-GB" sz="16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 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67" marR="4406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067" marR="4406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5015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  Apply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oral communication and speak </a:t>
                      </a:r>
                      <a:endParaRPr lang="en-GB" sz="16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reasonably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67" marR="4406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29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   Understand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reading material.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67" marR="4406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00073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2.0  PERSONAL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       BEHAVIOUR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            SKILL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2.1   Demonstrate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honesty and integrity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67" marR="4406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600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067" marR="4406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58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2.2   Adopt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work punctuality 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67" marR="4406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58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2.3   Demonstrate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team cooperation 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67" marR="4406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7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05410"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3.0     WORK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PLACE ETHICS</a:t>
                      </a:r>
                      <a:r>
                        <a:rPr lang="en-GB" sz="1600" b="0" baseline="0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b="0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AWARENESS</a:t>
                      </a: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3.1   Respond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 instructions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67" marR="4406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067" marR="4406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054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   Demonstrate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discipline at workplace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067" marR="4406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11930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cs typeface="Times New Roman"/>
                        </a:rPr>
                        <a:t>4.0    HEALTH</a:t>
                      </a:r>
                      <a:r>
                        <a:rPr lang="en-GB" sz="1600" b="0" dirty="0">
                          <a:solidFill>
                            <a:srgbClr val="000000"/>
                          </a:solidFill>
                          <a:latin typeface="Franklin Gothic Medium" pitchFamily="34" charset="0"/>
                          <a:cs typeface="Times New Roman"/>
                        </a:rPr>
                        <a:t>, </a:t>
                      </a:r>
                      <a:endParaRPr lang="en-GB" sz="1600" b="0" dirty="0" smtClean="0">
                        <a:solidFill>
                          <a:srgbClr val="000000"/>
                        </a:solidFill>
                        <a:latin typeface="Franklin Gothic Medium" pitchFamily="34" charset="0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cs typeface="Times New Roman"/>
                        </a:rPr>
                        <a:t>      SAFETY AND  ENVIRONMENTAL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cs typeface="Times New Roman"/>
                        </a:rPr>
                        <a:t>     </a:t>
                      </a:r>
                      <a:r>
                        <a:rPr lang="en-GB" sz="1600" b="0" dirty="0">
                          <a:solidFill>
                            <a:srgbClr val="000000"/>
                          </a:solidFill>
                          <a:latin typeface="Franklin Gothic Medium" pitchFamily="34" charset="0"/>
                          <a:cs typeface="Times New Roman"/>
                        </a:rPr>
                        <a:t>AWARENESS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Franklin Gothic Medium" pitchFamily="34" charset="0"/>
                        <a:cs typeface="Times New Roman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4.1    Adhere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 health awareness activity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67" marR="4406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4.5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600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067" marR="4406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682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4.2    Adhere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 safety awareness activity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67" marR="4406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4.0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414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4.3    Adhere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 environmental </a:t>
                      </a: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awareness activity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67" marR="4406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2.5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21619"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TOTAL</a:t>
                      </a:r>
                      <a:r>
                        <a:rPr lang="en-US" sz="1600" b="0" baseline="0" dirty="0" smtClean="0"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 TRAINING HOURS </a:t>
                      </a:r>
                      <a:endParaRPr lang="en-US" sz="1600" b="0" dirty="0"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067" marR="4406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Franklin Gothic Medium" pitchFamily="34" charset="0"/>
                        </a:rPr>
                        <a:t>40</a:t>
                      </a:r>
                      <a:endParaRPr lang="ms-MY" sz="1600" b="0" dirty="0">
                        <a:latin typeface="Franklin Gothic Medium" pitchFamily="34" charset="0"/>
                      </a:endParaRPr>
                    </a:p>
                  </a:txBody>
                  <a:tcPr marL="44067" marR="4406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 smtClean="0"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700" b="0" dirty="0"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067" marR="44067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956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4375" y="0"/>
            <a:ext cx="8389625" cy="1221640"/>
          </a:xfrm>
          <a:effectLst>
            <a:glow rad="228600">
              <a:srgbClr val="D09622">
                <a:alpha val="40000"/>
              </a:srgb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5.3  CORE ABILITY PROFILE CHART (CAPC)  – LEVEL 2</a:t>
            </a:r>
            <a:endParaRPr lang="en-US" sz="30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3767195"/>
              </p:ext>
            </p:extLst>
          </p:nvPr>
        </p:nvGraphicFramePr>
        <p:xfrm>
          <a:off x="907080" y="1749245"/>
          <a:ext cx="8093365" cy="4425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934"/>
                <a:gridCol w="129638"/>
                <a:gridCol w="1551902"/>
                <a:gridCol w="155642"/>
                <a:gridCol w="622567"/>
                <a:gridCol w="839877"/>
                <a:gridCol w="152705"/>
                <a:gridCol w="875118"/>
                <a:gridCol w="466925"/>
                <a:gridCol w="155642"/>
                <a:gridCol w="1556415"/>
              </a:tblGrid>
              <a:tr h="38450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SECTOR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ALL SECTORS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50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SUB SECTOR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ALL SUB SECTORS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50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JOB AREA 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ALL JOB AREAS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505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NCS TITLE 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CORE ABILITIES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323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JOB LEVEL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823913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TWO (2)</a:t>
                      </a: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JOB AREA CODE</a:t>
                      </a:r>
                      <a:endParaRPr lang="en-US" sz="1600" b="1" dirty="0" smtClean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Z:009-2:2015</a:t>
                      </a:r>
                      <a:endParaRPr lang="en-US" sz="1600" b="0" dirty="0" smtClean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811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Franklin Gothic Medium" panose="020B0603020102020204" pitchFamily="34" charset="0"/>
                          <a:ea typeface="Times New Roman"/>
                          <a:cs typeface="Tahoma" pitchFamily="34" charset="0"/>
                        </a:rPr>
                        <a:t>CORE ABILITY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ABILITIES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dirty="0" smtClean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666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CORE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E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9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libri" pitchFamily="34" charset="0"/>
                          <a:cs typeface="Times New Roman" pitchFamily="18" charset="0"/>
                        </a:rPr>
                        <a:t>COMMUNICATION APPLICATION</a:t>
                      </a: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i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239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libri" pitchFamily="34" charset="0"/>
                          <a:cs typeface="Times New Roman" pitchFamily="18" charset="0"/>
                        </a:rPr>
                        <a:t>INTERPERSONAL BEHAVIOUR</a:t>
                      </a: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b="0" i="0" dirty="0">
                        <a:latin typeface="Franklin Gothic Book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239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libri" pitchFamily="34" charset="0"/>
                          <a:cs typeface="Times New Roman" pitchFamily="18" charset="0"/>
                        </a:rPr>
                        <a:t>WORK PLACE CULTURE BEHAVIOUR</a:t>
                      </a: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i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913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libri" pitchFamily="34" charset="0"/>
                          <a:cs typeface="Times New Roman" pitchFamily="18" charset="0"/>
                        </a:rPr>
                        <a:t>HEALTH, SAFETY AND ENVIRONMENT ADAPTATION</a:t>
                      </a: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626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Z-009-2:2015-CA01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i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Z-009-2:2015-CA02</a:t>
                      </a:r>
                      <a:endParaRPr lang="en-US" sz="1500" b="1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8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b="0" i="0" dirty="0">
                        <a:latin typeface="Franklin Gothic Book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Z-009-2:2015-CA03</a:t>
                      </a:r>
                      <a:endParaRPr lang="en-US" sz="1500" b="1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8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i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Z-009-2:2015-CA04</a:t>
                      </a:r>
                      <a:endParaRPr lang="en-US" sz="1500" b="0" i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8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9247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388625"/>
            <a:ext cx="9000444" cy="1221640"/>
          </a:xfrm>
          <a:prstGeom prst="rect">
            <a:avLst/>
          </a:prstGeom>
          <a:effectLst>
            <a:glow rad="228600">
              <a:srgbClr val="D09622">
                <a:alpha val="40000"/>
              </a:srgb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5</a:t>
            </a:r>
            <a:r>
              <a:rPr lang="en-US" sz="30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.4  KANDUNGAN CORE ABILITY – </a:t>
            </a:r>
            <a:r>
              <a:rPr lang="en-US" sz="3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LEVEL </a:t>
            </a:r>
            <a:r>
              <a:rPr lang="en-US" sz="30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4599460"/>
              </p:ext>
            </p:extLst>
          </p:nvPr>
        </p:nvGraphicFramePr>
        <p:xfrm>
          <a:off x="296260" y="553085"/>
          <a:ext cx="8551480" cy="6235425"/>
        </p:xfrm>
        <a:graphic>
          <a:graphicData uri="http://schemas.openxmlformats.org/drawingml/2006/table">
            <a:tbl>
              <a:tblPr/>
              <a:tblGrid>
                <a:gridCol w="2384470"/>
                <a:gridCol w="3725735"/>
                <a:gridCol w="1043206"/>
                <a:gridCol w="1398069"/>
              </a:tblGrid>
              <a:tr h="6044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CORE ABILITY</a:t>
                      </a:r>
                      <a:endParaRPr lang="en-US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ABILITY</a:t>
                      </a:r>
                      <a:endParaRPr lang="en-US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TRAINING (HOURS)</a:t>
                      </a:r>
                      <a:endParaRPr lang="en-US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GB" sz="1400" b="1" baseline="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TRAINING </a:t>
                      </a:r>
                      <a:r>
                        <a:rPr lang="en-GB" sz="14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(HOURS)</a:t>
                      </a:r>
                      <a:endParaRPr lang="en-US" sz="14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576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1.0   COMMUNICATION </a:t>
                      </a:r>
                      <a:r>
                        <a:rPr lang="en-US" sz="1500" b="0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APPLICATION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Apply two-way communication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500" b="1" dirty="0" smtClean="0">
                        <a:solidFill>
                          <a:srgbClr val="000000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5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Disseminate information electronically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5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Disseminate information manually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5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Apply information confidentiality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576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2.0   INTERPERSONAL </a:t>
                      </a:r>
                      <a:r>
                        <a:rPr lang="en-US" sz="1500" b="0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BEHAVIOUR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Demonstrate responsibility at workplace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500" b="1" dirty="0" smtClean="0">
                        <a:solidFill>
                          <a:srgbClr val="000000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11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5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Apply teamwork cooperation concept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5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Initiate problem solving at workplace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34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Demonstrate work performance awareness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57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3.0   WORKPLACE </a:t>
                      </a:r>
                      <a:r>
                        <a:rPr lang="en-US" sz="1500" b="0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CULTURE BEHAVIOUR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Apply practice work culture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500" b="1" dirty="0" smtClean="0">
                        <a:solidFill>
                          <a:srgbClr val="000000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Respond appropriately to unusual situations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5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Demonstrate initiative and flexibility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57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4.0    HEALTH</a:t>
                      </a:r>
                      <a:r>
                        <a:rPr lang="en-US" sz="1500" b="0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, SAFETY AND ENVIRONMENT </a:t>
                      </a:r>
                      <a:r>
                        <a:rPr lang="en-US" sz="1500" b="0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ADAPTATION</a:t>
                      </a:r>
                      <a:endParaRPr lang="en-US" sz="1500" b="0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Demonstrate health compliance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en-US" sz="1500" b="1" dirty="0" smtClean="0">
                        <a:solidFill>
                          <a:srgbClr val="000000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Calibri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5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Demonstrate safety compliance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5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Demonstrate environment compliance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57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b="1" dirty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Calibri"/>
                          <a:cs typeface="Times New Roman"/>
                        </a:rPr>
                        <a:t>TOTAL TRAINING HOURS</a:t>
                      </a:r>
                      <a:endParaRPr lang="en-US" sz="1900" dirty="0">
                        <a:solidFill>
                          <a:srgbClr val="000000"/>
                        </a:solidFill>
                        <a:latin typeface="Arial Rounded MT Bold" pitchFamily="34" charset="0"/>
                        <a:ea typeface="Calibri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b="1" dirty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Calibri"/>
                          <a:cs typeface="Times New Roman"/>
                        </a:rPr>
                        <a:t>40</a:t>
                      </a:r>
                      <a:endParaRPr lang="en-US" sz="1900" dirty="0">
                        <a:solidFill>
                          <a:srgbClr val="000000"/>
                        </a:solidFill>
                        <a:latin typeface="Arial Rounded MT Bold" pitchFamily="34" charset="0"/>
                        <a:ea typeface="Calibri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5172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4375" y="0"/>
            <a:ext cx="8389625" cy="1221640"/>
          </a:xfrm>
          <a:effectLst>
            <a:glow rad="228600">
              <a:srgbClr val="D09622">
                <a:alpha val="40000"/>
              </a:srgb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5.5  CORE ABILITY PROFILE CHART (CAPC)  – LEVEL 3</a:t>
            </a:r>
            <a:endParaRPr lang="en-US" sz="30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491114"/>
              </p:ext>
            </p:extLst>
          </p:nvPr>
        </p:nvGraphicFramePr>
        <p:xfrm>
          <a:off x="907080" y="989051"/>
          <a:ext cx="8156667" cy="5470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820"/>
                <a:gridCol w="763525"/>
                <a:gridCol w="152705"/>
                <a:gridCol w="1527050"/>
                <a:gridCol w="152705"/>
                <a:gridCol w="69556"/>
                <a:gridCol w="833624"/>
                <a:gridCol w="839877"/>
                <a:gridCol w="152705"/>
                <a:gridCol w="875118"/>
                <a:gridCol w="466925"/>
                <a:gridCol w="155642"/>
                <a:gridCol w="1556415"/>
              </a:tblGrid>
              <a:tr h="384505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SECTOR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ALL SECTORS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505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SUB SECTOR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ALL SUB SECTORS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505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JOB AREA 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ALL JOB AREAS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505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NCS TITLE 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CORE ABILITIES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323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JOB LEVEL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823913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THREE (3)</a:t>
                      </a: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JOB AREA CODE</a:t>
                      </a:r>
                      <a:endParaRPr lang="en-US" sz="1600" b="1" dirty="0" smtClean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Z:009-3:2015</a:t>
                      </a:r>
                      <a:endParaRPr lang="en-US" sz="1600" b="0" dirty="0" smtClean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901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Franklin Gothic Medium" panose="020B0603020102020204" pitchFamily="34" charset="0"/>
                          <a:ea typeface="Times New Roman"/>
                          <a:cs typeface="Tahoma" pitchFamily="34" charset="0"/>
                        </a:rPr>
                        <a:t>CORE ABILITY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ABILITIES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dirty="0" smtClean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352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CORE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E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s-MY"/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9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libri" pitchFamily="34" charset="0"/>
                          <a:cs typeface="Times New Roman" pitchFamily="18" charset="0"/>
                        </a:rPr>
                        <a:t>EFFECTIVE COMMUNICATION</a:t>
                      </a: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dirty="0"/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8239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</a:rPr>
                        <a:t>INFORMATION TECHNOLOGY AWARENESS</a:t>
                      </a:r>
                      <a:endParaRPr lang="en-US" sz="1500" b="0" dirty="0" smtClean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239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dirty="0" smtClean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b="0" i="0" dirty="0">
                        <a:latin typeface="Franklin Gothic Book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239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libri" pitchFamily="34" charset="0"/>
                          <a:cs typeface="Times New Roman" pitchFamily="18" charset="0"/>
                        </a:rPr>
                        <a:t>LEADERSHIP SKILL</a:t>
                      </a: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i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913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libri" pitchFamily="34" charset="0"/>
                          <a:cs typeface="Times New Roman" pitchFamily="18" charset="0"/>
                        </a:rPr>
                        <a:t>WORK PLACE ETHICS</a:t>
                      </a: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607582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s-MY"/>
                    </a:p>
                  </a:txBody>
                  <a:tcPr marL="44156" marR="44156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Z-009-3:2015-CA01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800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/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Z-009-3:2015-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CA02</a:t>
                      </a:r>
                      <a:endParaRPr lang="en-US" sz="1500" b="1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8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8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b="0" i="0" dirty="0">
                        <a:latin typeface="Franklin Gothic Book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Z-009-3:2015-CA03</a:t>
                      </a:r>
                      <a:endParaRPr lang="en-US" sz="1500" b="1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8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i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Z-009-3:2015-CA04</a:t>
                      </a:r>
                      <a:endParaRPr lang="en-US" sz="1500" b="0" i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800"/>
                    </a:solidFill>
                  </a:tcPr>
                </a:tc>
              </a:tr>
              <a:tr h="100453">
                <a:tc gridSpan="1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500" b="0" i="0" dirty="0">
                        <a:latin typeface="Franklin Gothic Book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i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i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626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ms-MY" dirty="0"/>
                    </a:p>
                  </a:txBody>
                  <a:tcPr marL="44156" marR="44156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 dirty="0"/>
                    </a:p>
                  </a:txBody>
                  <a:tcPr marL="44156" marR="44156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ADMINISTRATIVE</a:t>
                      </a:r>
                      <a:r>
                        <a:rPr lang="en-US" sz="1500" b="0" baseline="0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 SKILL</a:t>
                      </a:r>
                      <a:endParaRPr lang="en-US" sz="1500" b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ms-MY" dirty="0"/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HEALTH,</a:t>
                      </a:r>
                      <a:r>
                        <a:rPr lang="en-GB" sz="1400" b="0" baseline="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b="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SAFETY &amp; ENVIRONMENTAL IMPLEMENTATION CONSCIOUSNESS </a:t>
                      </a:r>
                      <a:endParaRPr lang="en-US" sz="1400" b="0" dirty="0" smtClean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b="0" i="0" dirty="0">
                        <a:latin typeface="Franklin Gothic Book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i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i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6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ms-MY"/>
                    </a:p>
                  </a:txBody>
                  <a:tcPr marL="44156" marR="44156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 marL="44156" marR="44156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Z-009-3:2015-CA05</a:t>
                      </a: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8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ms-MY"/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Z-009-3:2015-CA06</a:t>
                      </a: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8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b="0" i="0" dirty="0">
                        <a:latin typeface="Franklin Gothic Book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i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i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739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388625"/>
            <a:ext cx="9000444" cy="1221640"/>
          </a:xfrm>
          <a:prstGeom prst="rect">
            <a:avLst/>
          </a:prstGeom>
          <a:effectLst>
            <a:glow rad="228600">
              <a:srgbClr val="D09622">
                <a:alpha val="40000"/>
              </a:srgb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0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5.6  KANDUNGAN CORE ABILITY – </a:t>
            </a:r>
            <a:r>
              <a:rPr lang="en-US" sz="3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LEVEL </a:t>
            </a:r>
            <a:r>
              <a:rPr lang="en-US" sz="30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5519384"/>
              </p:ext>
            </p:extLst>
          </p:nvPr>
        </p:nvGraphicFramePr>
        <p:xfrm>
          <a:off x="98426" y="479446"/>
          <a:ext cx="8902019" cy="6424328"/>
        </p:xfrm>
        <a:graphic>
          <a:graphicData uri="http://schemas.openxmlformats.org/drawingml/2006/table">
            <a:tbl>
              <a:tblPr/>
              <a:tblGrid>
                <a:gridCol w="2390872">
                  <a:extLst>
                    <a:ext uri="{9D8B030D-6E8A-4147-A177-3AD203B41FA5}"/>
                  </a:extLst>
                </a:gridCol>
                <a:gridCol w="3915162">
                  <a:extLst>
                    <a:ext uri="{9D8B030D-6E8A-4147-A177-3AD203B41FA5}"/>
                  </a:extLst>
                </a:gridCol>
                <a:gridCol w="1068937">
                  <a:extLst>
                    <a:ext uri="{9D8B030D-6E8A-4147-A177-3AD203B41FA5}"/>
                  </a:extLst>
                </a:gridCol>
                <a:gridCol w="1527048">
                  <a:extLst>
                    <a:ext uri="{9D8B030D-6E8A-4147-A177-3AD203B41FA5}"/>
                  </a:extLst>
                </a:gridCol>
              </a:tblGrid>
              <a:tr h="6108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CORE ABILITY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737" marR="37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ABILITIES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737" marR="37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TRAINING (HOURS)</a:t>
                      </a:r>
                      <a:endParaRPr lang="en-US" sz="15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GB" sz="1500" b="1" baseline="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5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TRAINING </a:t>
                      </a:r>
                      <a:r>
                        <a:rPr lang="en-GB" sz="15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(HOURS)</a:t>
                      </a:r>
                      <a:endParaRPr lang="en-US" sz="15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47083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1.0   EFFECTIVE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       COMMUNICATION 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Demonstrate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communication practice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47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Apply basic negotiation skills</a:t>
                      </a:r>
                      <a:endParaRPr lang="en-US" sz="150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47083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2.0   INFORMATION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        TECHNOLOGY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        AWARENESS 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Demonstrate</a:t>
                      </a:r>
                      <a:r>
                        <a:rPr lang="en-GB" sz="1500" dirty="0" smtClean="0">
                          <a:solidFill>
                            <a:srgbClr val="FF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Technology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update awareness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6  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941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Demonstrate</a:t>
                      </a:r>
                      <a:r>
                        <a:rPr lang="en-GB" sz="1500" dirty="0" smtClean="0">
                          <a:solidFill>
                            <a:srgbClr val="FF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Information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technology regulatory awareness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47083">
                <a:tc row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3.0   LEADERSHIP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        SKILLS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Demonstrate counselling ability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420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31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47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Demonstrate responsibility </a:t>
                      </a: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&amp; authority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47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Demonstrate teamwork ability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47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Demonstrate emotional </a:t>
                      </a: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intelligence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169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Apply work knowledge </a:t>
                      </a: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in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identifying clients needs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47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Monitor work performance delivery</a:t>
                      </a:r>
                      <a:endParaRPr lang="en-US" sz="150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47083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4.0   WORK </a:t>
                      </a:r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PLACE </a:t>
                      </a:r>
                      <a:endParaRPr lang="en-GB" sz="1500" b="1" dirty="0" smtClean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        ETHICS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Apply cultural requirement at workplace</a:t>
                      </a:r>
                      <a:endParaRPr lang="en-US" sz="150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4.5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47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Handle situations that require attention</a:t>
                      </a:r>
                      <a:endParaRPr lang="en-US" sz="150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4.5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47083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5.0   ADMINISTRATIVE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        SKILL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Demonstrate work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asset usage awareness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4941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Negotiate acceptance and delivery of products and/or services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247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Implement workforce practices</a:t>
                      </a:r>
                      <a:endParaRPr lang="en-US" sz="150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47083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6.0    HEALTH</a:t>
                      </a:r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, SAFETY </a:t>
                      </a:r>
                      <a:endParaRPr lang="en-GB" sz="1500" b="1" dirty="0" smtClean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        &amp; ENVIRONMENTAL  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         CONSCIOUSNESS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Execute health consciousness</a:t>
                      </a:r>
                      <a:endParaRPr lang="en-US" sz="150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 b="1" dirty="0">
                        <a:solidFill>
                          <a:srgbClr val="FF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247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Execute safety consciousness</a:t>
                      </a:r>
                      <a:endParaRPr lang="en-US" sz="150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/>
                </a:extLst>
              </a:tr>
              <a:tr h="4169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Execute environment compliance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 b="1" dirty="0">
                        <a:solidFill>
                          <a:srgbClr val="FF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16916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TOTAL TRAINING</a:t>
                      </a: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 HOUR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80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37737" marR="37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325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4375" y="0"/>
            <a:ext cx="8389625" cy="1221640"/>
          </a:xfrm>
          <a:effectLst>
            <a:glow rad="228600">
              <a:srgbClr val="D09622">
                <a:alpha val="40000"/>
              </a:srgb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5.7  CORE ABILITY PROFILE CHART (CAPC)  – LEVEL 4</a:t>
            </a:r>
            <a:endParaRPr lang="en-US" sz="30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6111198"/>
              </p:ext>
            </p:extLst>
          </p:nvPr>
        </p:nvGraphicFramePr>
        <p:xfrm>
          <a:off x="907080" y="989051"/>
          <a:ext cx="8156667" cy="5302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820"/>
                <a:gridCol w="763525"/>
                <a:gridCol w="152705"/>
                <a:gridCol w="1527050"/>
                <a:gridCol w="152705"/>
                <a:gridCol w="69556"/>
                <a:gridCol w="833624"/>
                <a:gridCol w="839877"/>
                <a:gridCol w="152705"/>
                <a:gridCol w="875118"/>
                <a:gridCol w="466925"/>
                <a:gridCol w="155642"/>
                <a:gridCol w="1556415"/>
              </a:tblGrid>
              <a:tr h="384505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SECTOR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ALL SECTORS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505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SUB SECTOR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ALL SUB SECTORS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505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JOB AREA 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ALL JOB AREAS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505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NCS TITLE 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CORE ABILITIES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323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JOB LEVEL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823913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FOUR (4)</a:t>
                      </a: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JOB AREA CODE</a:t>
                      </a:r>
                      <a:endParaRPr lang="en-US" sz="1600" b="1" dirty="0" smtClean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Z:009-4:2015</a:t>
                      </a:r>
                      <a:endParaRPr lang="en-US" sz="1600" b="0" dirty="0" smtClean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901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Franklin Gothic Medium" panose="020B0603020102020204" pitchFamily="34" charset="0"/>
                          <a:ea typeface="Times New Roman"/>
                          <a:cs typeface="Tahoma" pitchFamily="34" charset="0"/>
                        </a:rPr>
                        <a:t>CORE ABILITY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ABILITIES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dirty="0" smtClean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352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CORE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E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s-MY"/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9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libri" pitchFamily="34" charset="0"/>
                          <a:cs typeface="Times New Roman" pitchFamily="18" charset="0"/>
                        </a:rPr>
                        <a:t>ORGANISATIONAL BEHAVIOUR AWARENESS</a:t>
                      </a: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dirty="0"/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HEALTH,</a:t>
                      </a:r>
                      <a:r>
                        <a:rPr lang="en-GB" sz="1600" b="0" baseline="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b="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SAFETY &amp; ENVIRONMENT MONITORING </a:t>
                      </a:r>
                      <a:endParaRPr lang="en-US" sz="1600" b="0" dirty="0" smtClean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239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dirty="0" smtClean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b="0" i="0" dirty="0">
                        <a:latin typeface="Franklin Gothic Book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239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libri" pitchFamily="34" charset="0"/>
                          <a:cs typeface="Times New Roman" pitchFamily="18" charset="0"/>
                        </a:rPr>
                        <a:t>RELATIONSHIP MANAGEMENT CAPABILITY</a:t>
                      </a: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i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913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libri" pitchFamily="34" charset="0"/>
                          <a:cs typeface="Times New Roman" pitchFamily="18" charset="0"/>
                        </a:rPr>
                        <a:t>ETHIQUETTE PRACTICES</a:t>
                      </a: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607582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s-MY"/>
                    </a:p>
                  </a:txBody>
                  <a:tcPr marL="44156" marR="44156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Z-009-4:2015-CA01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800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/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Z-009-4:2015-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CA02</a:t>
                      </a:r>
                      <a:endParaRPr lang="en-US" sz="1500" b="1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8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8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b="0" i="0" dirty="0">
                        <a:latin typeface="Franklin Gothic Book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Z-009-4:2015-CA03</a:t>
                      </a:r>
                      <a:endParaRPr lang="en-US" sz="1500" b="1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8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i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Z-009-4:2015-CA04</a:t>
                      </a:r>
                      <a:endParaRPr lang="en-US" sz="1500" b="0" i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800"/>
                    </a:solidFill>
                  </a:tcPr>
                </a:tc>
              </a:tr>
              <a:tr h="100453">
                <a:tc gridSpan="1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500" b="0" i="0" dirty="0">
                        <a:latin typeface="Franklin Gothic Book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i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i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626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ms-MY" dirty="0"/>
                    </a:p>
                  </a:txBody>
                  <a:tcPr marL="44156" marR="44156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 dirty="0"/>
                    </a:p>
                  </a:txBody>
                  <a:tcPr marL="44156" marR="44156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STRATEGIC THINKING</a:t>
                      </a:r>
                      <a:r>
                        <a:rPr lang="en-US" sz="1500" b="0" baseline="0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 SKILL</a:t>
                      </a:r>
                      <a:endParaRPr lang="en-US" sz="1500" b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ms-MY" dirty="0"/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EFFECTIVE</a:t>
                      </a:r>
                      <a:r>
                        <a:rPr lang="en-GB" sz="1400" b="0" baseline="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 COMMUNICATION COLLABORATION</a:t>
                      </a:r>
                      <a:endParaRPr lang="en-US" sz="1400" b="0" dirty="0" smtClean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b="0" i="0" dirty="0">
                        <a:latin typeface="Franklin Gothic Book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CHANGE MANAGEMENT AWARENESS</a:t>
                      </a: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i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INFORMATION TECHNOLOGY APPLICATION</a:t>
                      </a: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626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ms-MY"/>
                    </a:p>
                  </a:txBody>
                  <a:tcPr marL="44156" marR="44156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 marL="44156" marR="44156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Z-009-4:2015-CA05</a:t>
                      </a: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8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ms-MY"/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Z-009-4:2015-CA06</a:t>
                      </a: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8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b="0" i="0" dirty="0">
                        <a:latin typeface="Franklin Gothic Book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Z-009-4:2015-CA07</a:t>
                      </a: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8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i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Z-009-4:2015-CA08</a:t>
                      </a: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8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6762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374900"/>
            <a:ext cx="8229600" cy="610820"/>
          </a:xfrm>
          <a:effectLst>
            <a:glow rad="228600">
              <a:srgbClr val="D09622">
                <a:alpha val="40000"/>
              </a:srgbClr>
            </a:glow>
          </a:effectLst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KANDUNGAN TAKLIMAT</a:t>
            </a:r>
            <a:endParaRPr lang="en-US" sz="44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7033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en-US" kern="0" dirty="0" smtClean="0">
                <a:solidFill>
                  <a:srgbClr val="000000"/>
                </a:solidFill>
                <a:latin typeface="Franklin Gothic Medium" pitchFamily="34" charset="0"/>
                <a:cs typeface="Tahoma" pitchFamily="34" charset="0"/>
              </a:rPr>
              <a:t>TUJUAN TAKLIMAT 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kern="0" dirty="0" smtClean="0">
                <a:solidFill>
                  <a:srgbClr val="000000"/>
                </a:solidFill>
                <a:latin typeface="Franklin Gothic Medium" pitchFamily="34" charset="0"/>
                <a:cs typeface="Tahoma" pitchFamily="34" charset="0"/>
              </a:rPr>
              <a:t>JENIS-JENIS STANDARD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kern="0" dirty="0" smtClean="0">
                <a:solidFill>
                  <a:srgbClr val="000000"/>
                </a:solidFill>
                <a:latin typeface="Franklin Gothic Medium" pitchFamily="34" charset="0"/>
                <a:cs typeface="Tahoma" pitchFamily="34" charset="0"/>
              </a:rPr>
              <a:t>PENGENALAN SKK CORE ABILITIES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kern="0" dirty="0" smtClean="0">
                <a:solidFill>
                  <a:srgbClr val="000000"/>
                </a:solidFill>
                <a:latin typeface="Franklin Gothic Medium" pitchFamily="34" charset="0"/>
                <a:cs typeface="Tahoma" pitchFamily="34" charset="0"/>
              </a:rPr>
              <a:t>SKK CORE ABILITIES FORMAT BAHARU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kern="0" dirty="0" smtClean="0">
                <a:solidFill>
                  <a:srgbClr val="000000"/>
                </a:solidFill>
                <a:latin typeface="Franklin Gothic Medium" pitchFamily="34" charset="0"/>
                <a:cs typeface="Tahoma" pitchFamily="34" charset="0"/>
              </a:rPr>
              <a:t>STRUKTUR KUMPULAN CORE ABILITIES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kern="0" dirty="0" smtClean="0">
                <a:solidFill>
                  <a:srgbClr val="000000"/>
                </a:solidFill>
                <a:latin typeface="Franklin Gothic Medium" pitchFamily="34" charset="0"/>
                <a:cs typeface="Tahoma" pitchFamily="34" charset="0"/>
              </a:rPr>
              <a:t>APA ITU CORE ABILITIES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kern="0" dirty="0" smtClean="0">
                <a:solidFill>
                  <a:srgbClr val="000000"/>
                </a:solidFill>
                <a:latin typeface="Franklin Gothic Medium" pitchFamily="34" charset="0"/>
                <a:cs typeface="Tahoma" pitchFamily="34" charset="0"/>
              </a:rPr>
              <a:t>PERBEZAAN DIANTARA KETERAMPILAN DENGAN CORE ABILITIES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kern="0" dirty="0" smtClean="0">
                <a:solidFill>
                  <a:srgbClr val="000000"/>
                </a:solidFill>
                <a:latin typeface="Franklin Gothic Medium" pitchFamily="34" charset="0"/>
                <a:cs typeface="Tahoma" pitchFamily="34" charset="0"/>
              </a:rPr>
              <a:t>SOFT SKILL VS HARD SKILL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kern="0" dirty="0" smtClean="0">
                <a:solidFill>
                  <a:srgbClr val="000000"/>
                </a:solidFill>
                <a:latin typeface="Franklin Gothic Medium" pitchFamily="34" charset="0"/>
                <a:cs typeface="Tahoma" pitchFamily="34" charset="0"/>
              </a:rPr>
              <a:t>KEPENTINGAN CORE ABILITIES KEPADA INDUSTRI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kern="0" dirty="0" smtClean="0">
                <a:solidFill>
                  <a:srgbClr val="000000"/>
                </a:solidFill>
                <a:latin typeface="Franklin Gothic Medium" pitchFamily="34" charset="0"/>
                <a:cs typeface="Tahoma" pitchFamily="34" charset="0"/>
              </a:rPr>
              <a:t>CIRI-CIRI CORE ABILITIES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kern="0" dirty="0" smtClean="0">
                <a:solidFill>
                  <a:srgbClr val="000000"/>
                </a:solidFill>
                <a:latin typeface="Franklin Gothic Medium" pitchFamily="34" charset="0"/>
                <a:cs typeface="Tahoma" pitchFamily="34" charset="0"/>
              </a:rPr>
              <a:t>KEPENTINGAN CORE ABILITIES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kern="0" dirty="0" smtClean="0">
                <a:solidFill>
                  <a:srgbClr val="000000"/>
                </a:solidFill>
                <a:latin typeface="Franklin Gothic Medium" pitchFamily="34" charset="0"/>
                <a:cs typeface="Tahoma" pitchFamily="34" charset="0"/>
              </a:rPr>
              <a:t>PELAKSANAAN &amp; PENILAIAN CORE ABILITIES 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kern="0" dirty="0" smtClean="0">
                <a:solidFill>
                  <a:srgbClr val="000000"/>
                </a:solidFill>
                <a:latin typeface="Franklin Gothic Medium" pitchFamily="34" charset="0"/>
                <a:cs typeface="Tahoma" pitchFamily="34" charset="0"/>
              </a:rPr>
              <a:t>SESI SOAL JAWAB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69490"/>
            <a:ext cx="9000444" cy="1221640"/>
          </a:xfrm>
          <a:prstGeom prst="rect">
            <a:avLst/>
          </a:prstGeom>
          <a:effectLst>
            <a:glow rad="228600">
              <a:srgbClr val="D09622">
                <a:alpha val="40000"/>
              </a:srgb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0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5.8  KANDUNGAN CORE ABILITY – </a:t>
            </a:r>
            <a:r>
              <a:rPr lang="en-US" sz="30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LEVEL </a:t>
            </a:r>
            <a:r>
              <a:rPr lang="en-US" sz="30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4 (</a:t>
            </a:r>
            <a:r>
              <a:rPr lang="en-US" sz="3000" b="1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part 1)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329319"/>
              </p:ext>
            </p:extLst>
          </p:nvPr>
        </p:nvGraphicFramePr>
        <p:xfrm>
          <a:off x="143555" y="985720"/>
          <a:ext cx="8856888" cy="5695076"/>
        </p:xfrm>
        <a:graphic>
          <a:graphicData uri="http://schemas.openxmlformats.org/drawingml/2006/table">
            <a:tbl>
              <a:tblPr/>
              <a:tblGrid>
                <a:gridCol w="2175378">
                  <a:extLst>
                    <a:ext uri="{9D8B030D-6E8A-4147-A177-3AD203B41FA5}"/>
                  </a:extLst>
                </a:gridCol>
                <a:gridCol w="4350752">
                  <a:extLst>
                    <a:ext uri="{9D8B030D-6E8A-4147-A177-3AD203B41FA5}"/>
                  </a:extLst>
                </a:gridCol>
                <a:gridCol w="1261825">
                  <a:extLst>
                    <a:ext uri="{9D8B030D-6E8A-4147-A177-3AD203B41FA5}"/>
                  </a:extLst>
                </a:gridCol>
                <a:gridCol w="1068933">
                  <a:extLst>
                    <a:ext uri="{9D8B030D-6E8A-4147-A177-3AD203B41FA5}"/>
                  </a:extLst>
                </a:gridCol>
              </a:tblGrid>
              <a:tr h="5277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CORE ABILITY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737" marR="37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ABILITIES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737" marR="37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TRAINING (HOURS)</a:t>
                      </a:r>
                      <a:endParaRPr lang="en-US" sz="15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GB" sz="1500" b="1" baseline="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5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TRAINING </a:t>
                      </a:r>
                      <a:r>
                        <a:rPr lang="en-GB" sz="15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(HOURS)</a:t>
                      </a:r>
                      <a:endParaRPr lang="en-US" sz="15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607160">
                <a:tc rowSpan="7"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Arial"/>
                        </a:rPr>
                        <a:t>01. </a:t>
                      </a:r>
                    </a:p>
                    <a:p>
                      <a:pPr algn="ctr"/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Arial"/>
                        </a:rPr>
                        <a:t>ORGANISATIONAL BEHAVIOUR AWARENESS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SimSun"/>
                          <a:cs typeface="Arial"/>
                        </a:rPr>
                        <a:t>1.Adhere to conceptual framework of the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6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SimSun"/>
                          <a:cs typeface="Arial"/>
                        </a:rPr>
                        <a:t>   organisation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 Rounded MT Bold" pitchFamily="34" charset="0"/>
                        <a:ea typeface="SimSu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32442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Arial"/>
                        </a:rPr>
                        <a:t>2.Enhance Successful Teamwork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27716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Arial"/>
                        </a:rPr>
                        <a:t>3.Demonstrate work delegation capability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5662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Arial"/>
                        </a:rPr>
                        <a:t>4.Ensure systematic documentation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27716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Arial"/>
                        </a:rPr>
                        <a:t>5.Encourage organisation</a:t>
                      </a:r>
                      <a:r>
                        <a:rPr lang="en-GB" sz="1600" baseline="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Arial"/>
                        </a:rPr>
                        <a:t> event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aseline="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Arial"/>
                        </a:rPr>
                        <a:t>   coordination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27716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Arial"/>
                        </a:rPr>
                        <a:t>6.Comply with training requirement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Arial"/>
                        </a:rPr>
                        <a:t>   procedure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27716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Arial"/>
                        </a:rPr>
                        <a:t>7.Recognise staff potential vertical mobility 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27716">
                <a:tc rowSpan="3"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Arial"/>
                        </a:rPr>
                        <a:t>02. </a:t>
                      </a:r>
                    </a:p>
                    <a:p>
                      <a:pPr algn="ctr"/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Arial"/>
                        </a:rPr>
                        <a:t>HEALTH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Arial"/>
                        </a:rPr>
                        <a:t>, SAFETY AND ENVIRONMENT 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Arial"/>
                        </a:rPr>
                        <a:t>(HSE)</a:t>
                      </a:r>
                      <a:r>
                        <a:rPr lang="en-GB" sz="1400" b="1" baseline="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Arial"/>
                        </a:rPr>
                        <a:t> MONITORING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Arial"/>
                        </a:rPr>
                        <a:t>1.Ensure Health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Arial"/>
                        </a:rPr>
                        <a:t>awareness program </a:t>
                      </a:r>
                      <a:endParaRPr lang="en-GB" sz="1600" dirty="0" smtClean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Arial"/>
                        </a:rPr>
                        <a:t>   activity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Arial"/>
                        </a:rPr>
                        <a:t>.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277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+mn-cs"/>
                        </a:rPr>
                        <a:t>2.Ensure </a:t>
                      </a: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Arial"/>
                        </a:rPr>
                        <a:t>Safety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Arial"/>
                        </a:rPr>
                        <a:t>awareness program </a:t>
                      </a:r>
                      <a:endParaRPr lang="en-GB" sz="1600" dirty="0" smtClean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Arial"/>
                        </a:rPr>
                        <a:t>   activity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Arial"/>
                        </a:rPr>
                        <a:t>.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277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+mn-cs"/>
                        </a:rPr>
                        <a:t>3.Ensure </a:t>
                      </a: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Arial"/>
                        </a:rPr>
                        <a:t>Environmental awareness </a:t>
                      </a:r>
                      <a:endParaRPr lang="en-GB" sz="1600" dirty="0" smtClean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Arial"/>
                        </a:rPr>
                        <a:t>   program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Arial"/>
                        </a:rPr>
                        <a:t>activity.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4553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69490"/>
            <a:ext cx="9000444" cy="1221640"/>
          </a:xfrm>
          <a:prstGeom prst="rect">
            <a:avLst/>
          </a:prstGeom>
          <a:effectLst>
            <a:glow rad="228600">
              <a:srgbClr val="D09622">
                <a:alpha val="40000"/>
              </a:srgb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0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5.8  KANDUNGAN CORE ABILITY – </a:t>
            </a:r>
            <a:r>
              <a:rPr lang="en-US" sz="30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LEVEL </a:t>
            </a:r>
            <a:r>
              <a:rPr lang="en-US" sz="30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4 (</a:t>
            </a:r>
            <a:r>
              <a:rPr lang="en-US" sz="3000" b="1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part 2)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7598324"/>
              </p:ext>
            </p:extLst>
          </p:nvPr>
        </p:nvGraphicFramePr>
        <p:xfrm>
          <a:off x="143555" y="985721"/>
          <a:ext cx="8856889" cy="5684408"/>
        </p:xfrm>
        <a:graphic>
          <a:graphicData uri="http://schemas.openxmlformats.org/drawingml/2006/table">
            <a:tbl>
              <a:tblPr/>
              <a:tblGrid>
                <a:gridCol w="2108783">
                  <a:extLst>
                    <a:ext uri="{9D8B030D-6E8A-4147-A177-3AD203B41FA5}"/>
                  </a:extLst>
                </a:gridCol>
                <a:gridCol w="3999417">
                  <a:extLst>
                    <a:ext uri="{9D8B030D-6E8A-4147-A177-3AD203B41FA5}"/>
                  </a:extLst>
                </a:gridCol>
                <a:gridCol w="1068935">
                  <a:extLst>
                    <a:ext uri="{9D8B030D-6E8A-4147-A177-3AD203B41FA5}"/>
                  </a:extLst>
                </a:gridCol>
                <a:gridCol w="1679754">
                  <a:extLst>
                    <a:ext uri="{9D8B030D-6E8A-4147-A177-3AD203B41FA5}"/>
                  </a:extLst>
                </a:gridCol>
              </a:tblGrid>
              <a:tr h="6108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CORE ABILITY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737" marR="37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ABILITIES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737" marR="37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TRAINING (HOURS)</a:t>
                      </a:r>
                      <a:endParaRPr lang="en-US" sz="15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GB" sz="1500" b="1" baseline="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5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TRAINING </a:t>
                      </a:r>
                      <a:r>
                        <a:rPr lang="en-GB" sz="15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(HOURS)</a:t>
                      </a:r>
                      <a:endParaRPr lang="en-US" sz="15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329968">
                <a:tc rowSpan="6"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03. RELATIONSHIP</a:t>
                      </a:r>
                      <a:r>
                        <a:rPr lang="en-GB" sz="1500" b="1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500" b="1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MANAGEMENT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1.Promote good networking 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19174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2.Enhance interpersonal conflict resolution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925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3.Promote empathy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77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4.Provide Motivation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869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5.Demonstrate initiative behaviour 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19174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6.Adhere to continuous effective learning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86928">
                <a:tc rowSpan="5"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04. ETIQUETTE </a:t>
                      </a: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PRACTICES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1.Adhere</a:t>
                      </a:r>
                      <a:r>
                        <a:rPr lang="en-GB" sz="15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to codes of ethical discipline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869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2.Comply with cultural awareness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869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3.Adhere to meticulous performance 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869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4.Adhere to result oriented practice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869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5.Adhere to protocol requirements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90317">
                <a:tc rowSpan="5"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05. STRATEGIC THINKING SKILL 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1.Advocate effective thinking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24585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2.Comply with effective analysis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040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3.Apply stress management techniques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074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4.Apply</a:t>
                      </a:r>
                      <a:r>
                        <a:rPr lang="en-GB" sz="15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budgetary control practices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869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5.Apply problem</a:t>
                      </a:r>
                      <a:r>
                        <a:rPr lang="en-GB" sz="15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solving techniques</a:t>
                      </a:r>
                      <a:endParaRPr lang="en-US" sz="15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1759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69490"/>
            <a:ext cx="9000444" cy="1221640"/>
          </a:xfrm>
          <a:prstGeom prst="rect">
            <a:avLst/>
          </a:prstGeom>
          <a:effectLst>
            <a:glow rad="228600">
              <a:srgbClr val="D09622">
                <a:alpha val="40000"/>
              </a:srgb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0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5.8  KANDUNGAN CORE ABILITY – </a:t>
            </a:r>
            <a:r>
              <a:rPr lang="en-US" sz="30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LEVEL </a:t>
            </a:r>
            <a:r>
              <a:rPr lang="en-US" sz="30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4 (</a:t>
            </a:r>
            <a:r>
              <a:rPr lang="en-US" sz="3000" b="1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part 3)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8250468"/>
              </p:ext>
            </p:extLst>
          </p:nvPr>
        </p:nvGraphicFramePr>
        <p:xfrm>
          <a:off x="143555" y="978280"/>
          <a:ext cx="8847740" cy="5675553"/>
        </p:xfrm>
        <a:graphic>
          <a:graphicData uri="http://schemas.openxmlformats.org/drawingml/2006/table">
            <a:tbl>
              <a:tblPr/>
              <a:tblGrid>
                <a:gridCol w="1679755">
                  <a:extLst>
                    <a:ext uri="{9D8B030D-6E8A-4147-A177-3AD203B41FA5}"/>
                  </a:extLst>
                </a:gridCol>
                <a:gridCol w="4733855">
                  <a:extLst>
                    <a:ext uri="{9D8B030D-6E8A-4147-A177-3AD203B41FA5}"/>
                  </a:extLst>
                </a:gridCol>
                <a:gridCol w="1059785">
                  <a:extLst>
                    <a:ext uri="{9D8B030D-6E8A-4147-A177-3AD203B41FA5}"/>
                  </a:extLst>
                </a:gridCol>
                <a:gridCol w="1374345">
                  <a:extLst>
                    <a:ext uri="{9D8B030D-6E8A-4147-A177-3AD203B41FA5}"/>
                  </a:extLst>
                </a:gridCol>
              </a:tblGrid>
              <a:tr h="6677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CORE ABILITY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737" marR="37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ABILITIES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737" marR="37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TRAINING (HOURS)</a:t>
                      </a:r>
                      <a:endParaRPr lang="en-US" sz="15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GB" sz="1500" b="1" baseline="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5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TRAINING </a:t>
                      </a:r>
                      <a:r>
                        <a:rPr lang="en-GB" sz="15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(HOURS)</a:t>
                      </a:r>
                      <a:endParaRPr lang="en-US" sz="15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393614">
                <a:tc rowSpan="3"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Arial"/>
                        </a:rPr>
                        <a:t> 06. EFFECTIVE        COMMUNICATION       COLLABORATION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Arial"/>
                        </a:rPr>
                        <a:t>1.Apply effective communication</a:t>
                      </a:r>
                      <a:endParaRPr lang="en-US" sz="1600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93614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Arial"/>
                        </a:rPr>
                        <a:t>2.Formulate constructive presentation speech</a:t>
                      </a:r>
                      <a:endParaRPr lang="en-US" sz="1600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93614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Arial"/>
                        </a:rPr>
                        <a:t>3.Adhere to effective presentation methodology</a:t>
                      </a:r>
                      <a:endParaRPr lang="en-US" sz="1600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01846">
                <a:tc rowSpan="5"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Arial"/>
                        </a:rPr>
                        <a:t> 07.  CHANGE       MANAGEMENT        AWARENESS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Arial"/>
                        </a:rPr>
                        <a:t>1.Adhere to change management objective </a:t>
                      </a:r>
                      <a:endParaRPr lang="en-US" sz="1600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01847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Arial"/>
                        </a:rPr>
                        <a:t>2.Observe  to change management methodology </a:t>
                      </a:r>
                      <a:endParaRPr lang="en-US" sz="1600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524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Arial"/>
                        </a:rPr>
                        <a:t>3.Adhere to change management initiative</a:t>
                      </a:r>
                      <a:endParaRPr lang="en-US" sz="1600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265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Arial"/>
                        </a:rPr>
                        <a:t>4.Adhere to coaching and mentoring implementation</a:t>
                      </a:r>
                      <a:endParaRPr lang="en-US" sz="1600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524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Arial"/>
                        </a:rPr>
                        <a:t>5.Enhance organisation branding </a:t>
                      </a:r>
                      <a:endParaRPr lang="en-US" sz="1600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52458">
                <a:tc rowSpan="4">
                  <a:txBody>
                    <a:bodyPr/>
                    <a:lstStyle/>
                    <a:p>
                      <a:pPr algn="l"/>
                      <a:endParaRPr lang="en-GB" sz="1400" b="1" dirty="0" smtClean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Arial"/>
                      </a:endParaRPr>
                    </a:p>
                    <a:p>
                      <a:pPr algn="ctr"/>
                      <a:r>
                        <a:rPr lang="en-GB" sz="1400" b="1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Arial"/>
                        </a:rPr>
                        <a:t> 08.  SYSTEM       TECHNOLOGY        APPLICATION</a:t>
                      </a:r>
                      <a:endParaRPr lang="en-US" sz="1400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Arial"/>
                        </a:rPr>
                        <a:t>1.Adopt appropriate software application </a:t>
                      </a:r>
                      <a:endParaRPr lang="en-US" sz="1600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524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Arial"/>
                        </a:rPr>
                        <a:t>2.Comply to system analysis application</a:t>
                      </a:r>
                      <a:endParaRPr lang="en-US" sz="1600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524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Arial"/>
                        </a:rPr>
                        <a:t>3.Update IT application</a:t>
                      </a:r>
                      <a:endParaRPr lang="en-US" sz="1600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52458">
                <a:tc v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4.Adhere to IT rules and regulation</a:t>
                      </a:r>
                      <a:endParaRPr lang="en-US" sz="1600" dirty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6393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TOTAL TRAINING</a:t>
                      </a: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 HOUR</a:t>
                      </a:r>
                      <a:endParaRPr lang="en-US" sz="1800" b="1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80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rial Rounded MT Bold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7813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4375" y="0"/>
            <a:ext cx="8389625" cy="1221640"/>
          </a:xfrm>
          <a:effectLst>
            <a:glow rad="228600">
              <a:srgbClr val="D09622">
                <a:alpha val="40000"/>
              </a:srgb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5.9  CORE ABILITY PROFILE CHART (CAPC)  – LEVEL 5</a:t>
            </a:r>
            <a:endParaRPr lang="en-US" sz="30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9072959"/>
              </p:ext>
            </p:extLst>
          </p:nvPr>
        </p:nvGraphicFramePr>
        <p:xfrm>
          <a:off x="907080" y="989051"/>
          <a:ext cx="8156667" cy="5302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820"/>
                <a:gridCol w="763525"/>
                <a:gridCol w="152705"/>
                <a:gridCol w="1527050"/>
                <a:gridCol w="152705"/>
                <a:gridCol w="69556"/>
                <a:gridCol w="833624"/>
                <a:gridCol w="839877"/>
                <a:gridCol w="152705"/>
                <a:gridCol w="875118"/>
                <a:gridCol w="466925"/>
                <a:gridCol w="155642"/>
                <a:gridCol w="1556415"/>
              </a:tblGrid>
              <a:tr h="384505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SECTOR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ALL SECTORS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505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SUB SECTOR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ALL SUB SECTORS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505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JOB AREA 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ALL JOB AREAS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505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NCS TITLE 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CORE ABILITIES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323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JOB LEVEL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823913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FIVE (5)</a:t>
                      </a: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JOB AREA CODE</a:t>
                      </a:r>
                      <a:endParaRPr lang="en-US" sz="1600" b="1" dirty="0" smtClean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Z:009-5:2015</a:t>
                      </a:r>
                      <a:endParaRPr lang="en-US" sz="1600" b="0" dirty="0" smtClean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901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Franklin Gothic Medium" panose="020B0603020102020204" pitchFamily="34" charset="0"/>
                          <a:ea typeface="Times New Roman"/>
                          <a:cs typeface="Tahoma" pitchFamily="34" charset="0"/>
                        </a:rPr>
                        <a:t>CORE ABILITY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ABILITIES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dirty="0" smtClean="0">
                        <a:solidFill>
                          <a:srgbClr val="000000"/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352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CORE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E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s-MY"/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9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libri" pitchFamily="34" charset="0"/>
                          <a:cs typeface="Times New Roman" pitchFamily="18" charset="0"/>
                        </a:rPr>
                        <a:t>ORGANISATIONAL MANAGEMENT SKILLS</a:t>
                      </a: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 dirty="0"/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HEALTH,</a:t>
                      </a:r>
                      <a:r>
                        <a:rPr lang="en-GB" sz="1600" b="0" baseline="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b="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SAFETY &amp; ENVIRONMENT COGNITION </a:t>
                      </a:r>
                      <a:endParaRPr lang="en-US" sz="1600" b="0" dirty="0" smtClean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239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dirty="0" smtClean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b="0" i="0" dirty="0">
                        <a:latin typeface="Franklin Gothic Book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239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libri" pitchFamily="34" charset="0"/>
                          <a:cs typeface="Times New Roman" pitchFamily="18" charset="0"/>
                        </a:rPr>
                        <a:t>NETWORKING SKILLS</a:t>
                      </a: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i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3913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  <a:ea typeface="Calibri" pitchFamily="34" charset="0"/>
                          <a:cs typeface="Times New Roman" pitchFamily="18" charset="0"/>
                        </a:rPr>
                        <a:t>ETHIQUETTE MANAGEMENT SKILLS</a:t>
                      </a: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607582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s-MY"/>
                    </a:p>
                  </a:txBody>
                  <a:tcPr marL="44156" marR="44156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Z-009-5:2015-CA01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800"/>
                    </a:solidFill>
                  </a:tcPr>
                </a:tc>
                <a:tc>
                  <a:txBody>
                    <a:bodyPr/>
                    <a:lstStyle/>
                    <a:p>
                      <a:endParaRPr lang="ms-MY"/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Z-009-5:2015-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CA02</a:t>
                      </a:r>
                      <a:endParaRPr lang="en-US" sz="1500" b="1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8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8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b="0" i="0" dirty="0">
                        <a:latin typeface="Franklin Gothic Book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Z-009-5:2015-CA03</a:t>
                      </a:r>
                      <a:endParaRPr lang="en-US" sz="1500" b="1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8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i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Z-009-5:2015-CA04</a:t>
                      </a:r>
                      <a:endParaRPr lang="en-US" sz="1500" b="0" i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800"/>
                    </a:solidFill>
                  </a:tcPr>
                </a:tc>
              </a:tr>
              <a:tr h="100453">
                <a:tc gridSpan="1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500" b="0" i="0" dirty="0">
                        <a:latin typeface="Franklin Gothic Book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i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i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626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ms-MY" dirty="0"/>
                    </a:p>
                  </a:txBody>
                  <a:tcPr marL="44156" marR="44156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 dirty="0"/>
                    </a:p>
                  </a:txBody>
                  <a:tcPr marL="44156" marR="44156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STRATEGIC RESOLUTION</a:t>
                      </a: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ms-MY" dirty="0"/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baseline="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Times New Roman"/>
                        </a:rPr>
                        <a:t>COMMUNICATION MANAGEMENT SKILLS</a:t>
                      </a:r>
                      <a:endParaRPr lang="en-US" sz="1400" b="0" dirty="0" smtClean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b="0" i="0" dirty="0">
                        <a:latin typeface="Franklin Gothic Book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CHANGE MANAGEMENT </a:t>
                      </a:r>
                      <a:r>
                        <a:rPr lang="en-US" sz="1300" b="0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IMPLEMENTATION</a:t>
                      </a: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i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INFORMATION TECHNOLOGY MANAGEMENT</a:t>
                      </a: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626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44156" marR="44156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ms-MY"/>
                    </a:p>
                  </a:txBody>
                  <a:tcPr marL="44156" marR="44156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 marL="44156" marR="44156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Z-009-5:2015-CA05</a:t>
                      </a: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8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ms-MY"/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Z-009-5:2015-CA06</a:t>
                      </a: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8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b="0" i="0" dirty="0">
                        <a:latin typeface="Franklin Gothic Book" pitchFamily="34" charset="0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Z-009-5:2015-CA07</a:t>
                      </a: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8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i="0" dirty="0" smtClean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Times New Roman"/>
                        </a:rPr>
                        <a:t>Z-009-5:2015-CA08</a:t>
                      </a:r>
                    </a:p>
                  </a:txBody>
                  <a:tcPr marL="44156" marR="441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A8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850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69490"/>
            <a:ext cx="9000444" cy="1221640"/>
          </a:xfrm>
          <a:prstGeom prst="rect">
            <a:avLst/>
          </a:prstGeom>
          <a:effectLst>
            <a:glow rad="228600">
              <a:srgbClr val="D09622">
                <a:alpha val="40000"/>
              </a:srgb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0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5.10  KANDUNGAN CORE ABILITY – </a:t>
            </a:r>
            <a:r>
              <a:rPr lang="en-US" sz="30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LEVEL </a:t>
            </a:r>
            <a:r>
              <a:rPr lang="en-US" sz="30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5 (</a:t>
            </a:r>
            <a:r>
              <a:rPr lang="en-US" sz="3000" b="1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part 1)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9864839"/>
              </p:ext>
            </p:extLst>
          </p:nvPr>
        </p:nvGraphicFramePr>
        <p:xfrm>
          <a:off x="143553" y="1061107"/>
          <a:ext cx="8856890" cy="5574698"/>
        </p:xfrm>
        <a:graphic>
          <a:graphicData uri="http://schemas.openxmlformats.org/drawingml/2006/table">
            <a:tbl>
              <a:tblPr/>
              <a:tblGrid>
                <a:gridCol w="1764357">
                  <a:extLst>
                    <a:ext uri="{9D8B030D-6E8A-4147-A177-3AD203B41FA5}"/>
                  </a:extLst>
                </a:gridCol>
                <a:gridCol w="4317194">
                  <a:extLst>
                    <a:ext uri="{9D8B030D-6E8A-4147-A177-3AD203B41FA5}"/>
                  </a:extLst>
                </a:gridCol>
                <a:gridCol w="1079299">
                  <a:extLst>
                    <a:ext uri="{9D8B030D-6E8A-4147-A177-3AD203B41FA5}"/>
                  </a:extLst>
                </a:gridCol>
                <a:gridCol w="1696040">
                  <a:extLst>
                    <a:ext uri="{9D8B030D-6E8A-4147-A177-3AD203B41FA5}"/>
                  </a:extLst>
                </a:gridCol>
              </a:tblGrid>
              <a:tr h="4240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CORE ABILITY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737" marR="37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ABILITIES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737" marR="37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TRAINING (HOURS)</a:t>
                      </a:r>
                      <a:endParaRPr lang="en-US" sz="15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GB" sz="1500" b="1" baseline="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5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TRAINING </a:t>
                      </a:r>
                      <a:r>
                        <a:rPr lang="en-GB" sz="15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(HOURS)</a:t>
                      </a:r>
                      <a:endParaRPr lang="en-US" sz="15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402208">
                <a:tc rowSpan="8"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1.0  ORGANISATIONAL </a:t>
                      </a:r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MANAGEMENT </a:t>
                      </a: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SKILLS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MY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SimSun"/>
                          <a:cs typeface="Arial" pitchFamily="34" charset="0"/>
                        </a:rPr>
                        <a:t>1.Enhance </a:t>
                      </a:r>
                      <a:r>
                        <a:rPr lang="en-MY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SimSun"/>
                          <a:cs typeface="Arial" pitchFamily="34" charset="0"/>
                        </a:rPr>
                        <a:t>good leadership manners.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500" b="1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134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2.Observe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Organizational behaviour.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500" b="1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190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3.Cognise emotional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intelligence.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500" b="1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423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4.Adopt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empowerment practices.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96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5.Demonstrate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excellent organisation </a:t>
                      </a: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image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449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6.Adopt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appraisal systems.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449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7.Apply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business analysis concepts.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96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8.Demonstrate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professional personal </a:t>
                      </a:r>
                      <a:endParaRPr lang="en-GB" sz="1500" dirty="0" smtClean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   appearance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44929">
                <a:tc rowSpan="4"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2.0   HEALTH</a:t>
                      </a:r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, SAFETY AND ENVIRONMENT COGNITION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1.Monitor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Health awareness </a:t>
                      </a: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program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Calibri"/>
                          <a:cs typeface="Arial" pitchFamily="34" charset="0"/>
                        </a:rPr>
                        <a:t>2.5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190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2.Monitor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Safety awareness </a:t>
                      </a: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program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Calibri"/>
                          <a:cs typeface="Arial" pitchFamily="34" charset="0"/>
                        </a:rPr>
                        <a:t>2.5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96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3.Monitor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Environmental awareness </a:t>
                      </a: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program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2.5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96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4.Comply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with challenges and </a:t>
                      </a: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environment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  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sensitivity program.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Calibri"/>
                          <a:cs typeface="Arial" pitchFamily="34" charset="0"/>
                        </a:rPr>
                        <a:t>2.5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2831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69490"/>
            <a:ext cx="9000444" cy="1221640"/>
          </a:xfrm>
          <a:prstGeom prst="rect">
            <a:avLst/>
          </a:prstGeom>
          <a:effectLst>
            <a:glow rad="228600">
              <a:srgbClr val="D09622">
                <a:alpha val="40000"/>
              </a:srgb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0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5.10  KANDUNGAN CORE ABILITY – </a:t>
            </a:r>
            <a:r>
              <a:rPr lang="en-US" sz="30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LEVEL </a:t>
            </a:r>
            <a:r>
              <a:rPr lang="en-US" sz="30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5 (</a:t>
            </a:r>
            <a:r>
              <a:rPr lang="en-US" sz="3000" b="1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part 2)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73629"/>
              </p:ext>
            </p:extLst>
          </p:nvPr>
        </p:nvGraphicFramePr>
        <p:xfrm>
          <a:off x="143554" y="985720"/>
          <a:ext cx="8856888" cy="5582712"/>
        </p:xfrm>
        <a:graphic>
          <a:graphicData uri="http://schemas.openxmlformats.org/drawingml/2006/table">
            <a:tbl>
              <a:tblPr/>
              <a:tblGrid>
                <a:gridCol w="1832460">
                  <a:extLst>
                    <a:ext uri="{9D8B030D-6E8A-4147-A177-3AD203B41FA5}"/>
                  </a:extLst>
                </a:gridCol>
                <a:gridCol w="3970330">
                  <a:extLst>
                    <a:ext uri="{9D8B030D-6E8A-4147-A177-3AD203B41FA5}"/>
                  </a:extLst>
                </a:gridCol>
                <a:gridCol w="1374345">
                  <a:extLst>
                    <a:ext uri="{9D8B030D-6E8A-4147-A177-3AD203B41FA5}"/>
                  </a:extLst>
                </a:gridCol>
                <a:gridCol w="1679753">
                  <a:extLst>
                    <a:ext uri="{9D8B030D-6E8A-4147-A177-3AD203B41FA5}"/>
                  </a:extLst>
                </a:gridCol>
              </a:tblGrid>
              <a:tr h="5902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CORE ABILITY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737" marR="37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ABILITIES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737" marR="37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TRAINING (HOURS)</a:t>
                      </a:r>
                      <a:endParaRPr lang="en-US" sz="15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GB" sz="1500" b="1" baseline="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5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TRAINING </a:t>
                      </a:r>
                      <a:r>
                        <a:rPr lang="en-GB" sz="15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(HOURS)</a:t>
                      </a:r>
                      <a:endParaRPr lang="en-US" sz="15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380114">
                <a:tc rowSpan="3"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3.0  NETWORKING SKILLS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1.Communicate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to relevant parties.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50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80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2.Establish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networking.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944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3.Identify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applicable parties</a:t>
                      </a: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./ Establish self-confidence</a:t>
                      </a:r>
                      <a:r>
                        <a:rPr lang="en-GB" sz="1500" dirty="0" smtClean="0">
                          <a:solidFill>
                            <a:srgbClr val="FF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en-US" sz="1500" dirty="0" smtClean="0">
                        <a:solidFill>
                          <a:srgbClr val="FF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16762">
                <a:tc rowSpan="5"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4.0  ETIQUETTE </a:t>
                      </a:r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MANAGEMENT SKILLS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1.Implement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code of ethics.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80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2.Adhere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to cultural awareness.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80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3.Sustain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meticulous performance.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434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4.Sustain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result oriented practices.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16762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5.Implement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work place integrity.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80114">
                <a:tc rowSpan="5"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5.0 STRATEGIC </a:t>
                      </a:r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RESOLUTION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1.Classify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stress management application.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50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80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2.Observe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budgetary control procedure.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80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3.Solicit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counselling.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80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4.Apply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mentoring techniques.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80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5.Apply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strategic resolution techniques.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6890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69490"/>
            <a:ext cx="9000444" cy="1221640"/>
          </a:xfrm>
          <a:prstGeom prst="rect">
            <a:avLst/>
          </a:prstGeom>
          <a:effectLst>
            <a:glow rad="228600">
              <a:srgbClr val="D09622">
                <a:alpha val="40000"/>
              </a:srgb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0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5.10  KANDUNGAN CORE ABILITY – </a:t>
            </a:r>
            <a:r>
              <a:rPr lang="en-US" sz="30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LEVEL </a:t>
            </a:r>
            <a:r>
              <a:rPr lang="en-US" sz="30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5 (</a:t>
            </a:r>
            <a:r>
              <a:rPr lang="en-US" sz="3000" b="1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part 5)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3020903"/>
              </p:ext>
            </p:extLst>
          </p:nvPr>
        </p:nvGraphicFramePr>
        <p:xfrm>
          <a:off x="143554" y="985720"/>
          <a:ext cx="8856890" cy="5672770"/>
        </p:xfrm>
        <a:graphic>
          <a:graphicData uri="http://schemas.openxmlformats.org/drawingml/2006/table">
            <a:tbl>
              <a:tblPr/>
              <a:tblGrid>
                <a:gridCol w="1842377">
                  <a:extLst>
                    <a:ext uri="{9D8B030D-6E8A-4147-A177-3AD203B41FA5}"/>
                  </a:extLst>
                </a:gridCol>
                <a:gridCol w="3960414">
                  <a:extLst>
                    <a:ext uri="{9D8B030D-6E8A-4147-A177-3AD203B41FA5}"/>
                  </a:extLst>
                </a:gridCol>
                <a:gridCol w="1374345">
                  <a:extLst>
                    <a:ext uri="{9D8B030D-6E8A-4147-A177-3AD203B41FA5}"/>
                  </a:extLst>
                </a:gridCol>
                <a:gridCol w="1679754">
                  <a:extLst>
                    <a:ext uri="{9D8B030D-6E8A-4147-A177-3AD203B41FA5}"/>
                  </a:extLst>
                </a:gridCol>
              </a:tblGrid>
              <a:tr h="360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CORE ABILITY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737" marR="37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ABILITIES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7737" marR="3773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TRAINING (HOURS)</a:t>
                      </a:r>
                      <a:endParaRPr lang="en-US" sz="15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GB" sz="1500" b="1" baseline="0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5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TRAINING </a:t>
                      </a:r>
                      <a:r>
                        <a:rPr lang="en-GB" sz="15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(HOURS)</a:t>
                      </a:r>
                      <a:endParaRPr lang="en-US" sz="15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067" marR="440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448631">
                <a:tc rowSpan="5"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6.0 COMMUNICATION  </a:t>
                      </a:r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MANAGEMENT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1. Deliver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effective multiple </a:t>
                      </a: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communication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 presentation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techniques.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486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2. Promote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constructive </a:t>
                      </a: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presentation speech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486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3.Comply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with skilful approach methodology.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841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4.Implement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communication strategies.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959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5.Review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communication results.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95951">
                <a:tc rowSpan="6"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7.0 CHANGE </a:t>
                      </a:r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MANAGEMENT IMPLEMENTATION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1.Enhance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change management objective.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500" b="1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4486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2.Advocate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Change Management Methodology.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959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3.Sustain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change management initiative.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252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4.Ensure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coaching and mentoring implementation.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76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5.Resolve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criticism.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963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6.Promote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organisation branding.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95951">
                <a:tc rowSpan="3"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8.0 INFORMATION </a:t>
                      </a:r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TECHNOLOGY MANAGEMENT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1.Manage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appropriate software application.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500" b="1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958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2.Manage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system analysis application.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960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 smtClean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3.Manage </a:t>
                      </a:r>
                      <a:r>
                        <a:rPr lang="en-GB" sz="1500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IT application.</a:t>
                      </a:r>
                      <a:endParaRPr lang="en-US" sz="150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rgbClr val="000000"/>
                          </a:solidFill>
                          <a:latin typeface="Franklin Gothic Book" panose="020B0503020102020204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9601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TOTAL TRAINING</a:t>
                      </a: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 pitchFamily="34" charset="0"/>
                        </a:rPr>
                        <a:t> HOUR</a:t>
                      </a:r>
                      <a:endParaRPr lang="en-US" sz="1800" b="1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solidFill>
                          <a:srgbClr val="FFFF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rgbClr val="FFFF00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Times New Roman"/>
                          <a:cs typeface="Arial" pitchFamily="34" charset="0"/>
                        </a:rPr>
                        <a:t>80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14" marR="398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93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304800" y="2743200"/>
            <a:ext cx="8839200" cy="2667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>
            <a:lvl1pPr marL="228600" indent="-228600" algn="l" defTabSz="685800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Core Abilities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kemahiran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generik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pembentukan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peribadi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pekerti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seseorang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insan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pelajar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pekerja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melengkapkan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kemahiran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fizikal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memajukan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diri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individu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warganegara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724400"/>
            <a:ext cx="6034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(Transportable skill that are essential for success in life)</a:t>
            </a:r>
            <a:endParaRPr lang="en-US" sz="2000" b="1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52400"/>
            <a:ext cx="9000444" cy="1221640"/>
          </a:xfrm>
          <a:prstGeom prst="rect">
            <a:avLst/>
          </a:prstGeom>
          <a:effectLst>
            <a:glow rad="228600">
              <a:srgbClr val="D09622">
                <a:alpha val="40000"/>
              </a:srgb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0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6.0  APA ITU CORE ABILITIES (</a:t>
            </a:r>
            <a:r>
              <a:rPr lang="en-US" sz="3000" b="1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What is Core Abilities</a:t>
            </a:r>
            <a:r>
              <a:rPr lang="en-US" sz="30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362200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indent="-236538">
              <a:buFont typeface="Arial" pitchFamily="34" charset="0"/>
              <a:buChar char="•"/>
              <a:defRPr/>
            </a:pPr>
            <a:r>
              <a:rPr lang="ms-MY" sz="3200" dirty="0" smtClean="0"/>
              <a:t>Keterampilan menerangkan kemahiran utama yang diperlukan untuk melaksanakan tugas dengan cekap dan berkesan dan terdiri daripada pengetahuan, kemahiran dan sikap.</a:t>
            </a:r>
          </a:p>
          <a:p>
            <a:pPr marL="236538" indent="-236538">
              <a:defRPr/>
            </a:pPr>
            <a:endParaRPr lang="ms-MY" sz="3200" dirty="0" smtClean="0"/>
          </a:p>
          <a:p>
            <a:pPr>
              <a:defRPr/>
            </a:pP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(Competency describes a major skill needed to perform a task effectively and efficiently and consist of </a:t>
            </a: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knowledge , skill and attitude</a:t>
            </a:r>
            <a:r>
              <a:rPr lang="en-US" sz="28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57200"/>
            <a:ext cx="9000444" cy="1221640"/>
          </a:xfrm>
          <a:prstGeom prst="rect">
            <a:avLst/>
          </a:prstGeom>
          <a:effectLst>
            <a:glow rad="228600">
              <a:srgbClr val="D09622">
                <a:alpha val="40000"/>
              </a:srgb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0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7.0  PERBEZAAN DIANTARA KETERAMPILAN DENGAN CORE ABILITIES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(Different  between Competencies and Core Abilities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3200" i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2057400"/>
            <a:ext cx="8686800" cy="16619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sz="3600" b="0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Core Abilities</a:t>
            </a:r>
            <a:r>
              <a:rPr kumimoji="0" lang="ms-MY" sz="3600" b="0" i="1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kumimoji="0" lang="ms-MY" sz="3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adalah kemahiran yang lebih luas yang melangkawi untuk pelbagai bidang dan pekerjaan.</a:t>
            </a:r>
            <a:r>
              <a:rPr kumimoji="0" lang="ms-MY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ms-MY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191000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Core ability are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broader skills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that run through courses and is cross functional to many disciplines and occupation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57200"/>
            <a:ext cx="9000444" cy="1221640"/>
          </a:xfrm>
          <a:prstGeom prst="rect">
            <a:avLst/>
          </a:prstGeom>
          <a:effectLst>
            <a:glow rad="228600">
              <a:srgbClr val="D09622">
                <a:alpha val="40000"/>
              </a:srgb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0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7.0  PERBEZAAN DIANTARA KETERAMPILAN DENGAN CORE ABILITIES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(Different  between Competencies and Core Abilities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3200" i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374900"/>
            <a:ext cx="8229600" cy="610820"/>
          </a:xfrm>
          <a:effectLst>
            <a:glow rad="228600">
              <a:srgbClr val="D09622">
                <a:alpha val="40000"/>
              </a:srgbClr>
            </a:glow>
          </a:effectLst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1.0  TUJUAN TAKLIMAT</a:t>
            </a:r>
            <a:endParaRPr lang="en-US" sz="44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706" y="2137565"/>
            <a:ext cx="8847740" cy="3276600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12700" algn="ctr" eaLnBrk="0" hangingPunct="0">
              <a:spcBef>
                <a:spcPct val="20000"/>
              </a:spcBef>
              <a:tabLst>
                <a:tab pos="342900" algn="l"/>
              </a:tabLst>
              <a:defRPr/>
            </a:pPr>
            <a:r>
              <a:rPr lang="en-US" sz="3200" kern="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Untuk</a:t>
            </a:r>
            <a:r>
              <a:rPr lang="en-US" sz="3200" kern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menerangkan</a:t>
            </a:r>
            <a:r>
              <a:rPr lang="en-US" sz="3200" kern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kandungan</a:t>
            </a:r>
            <a:r>
              <a:rPr lang="en-US" sz="3200" kern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pelaksanaan</a:t>
            </a:r>
            <a:r>
              <a:rPr lang="en-US" sz="3200" kern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penilaian</a:t>
            </a:r>
            <a:r>
              <a:rPr lang="en-US" sz="3200" kern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dan</a:t>
            </a:r>
            <a:r>
              <a:rPr lang="en-US" sz="3200" kern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dokumentasi</a:t>
            </a:r>
            <a:r>
              <a:rPr lang="en-US" sz="3200" kern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NCS </a:t>
            </a:r>
            <a:r>
              <a:rPr lang="en-US" sz="3200" kern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CA-Z009:2015 yang </a:t>
            </a:r>
            <a:r>
              <a:rPr lang="en-US" sz="3200" kern="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akan</a:t>
            </a:r>
            <a:r>
              <a:rPr lang="en-US" sz="3200" kern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dikuatkuasakan</a:t>
            </a:r>
            <a:r>
              <a:rPr lang="en-US" sz="3200" kern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pada</a:t>
            </a:r>
            <a:r>
              <a:rPr lang="en-US" sz="3200" kern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01 </a:t>
            </a:r>
            <a:r>
              <a:rPr lang="en-US" sz="3200" kern="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Julai</a:t>
            </a:r>
            <a:r>
              <a:rPr lang="en-US" sz="3200" kern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2017. </a:t>
            </a: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371600"/>
          <a:ext cx="8153400" cy="416995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76700"/>
                <a:gridCol w="4076700"/>
              </a:tblGrid>
              <a:tr h="5624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Soft</a:t>
                      </a:r>
                      <a:r>
                        <a:rPr lang="en-US" baseline="0" dirty="0" smtClean="0"/>
                        <a:t> Skills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Hard Skills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2429">
                <a:tc>
                  <a:txBody>
                    <a:bodyPr/>
                    <a:lstStyle/>
                    <a:p>
                      <a:r>
                        <a:rPr lang="en-US" dirty="0" smtClean="0"/>
                        <a:t>Sometimes called ‘character skills”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Technical skills &amp; academic skills</a:t>
                      </a:r>
                      <a:endParaRPr lang="en-US" dirty="0"/>
                    </a:p>
                  </a:txBody>
                  <a:tcPr/>
                </a:tc>
              </a:tr>
              <a:tr h="562429">
                <a:tc>
                  <a:txBody>
                    <a:bodyPr/>
                    <a:lstStyle/>
                    <a:p>
                      <a:r>
                        <a:rPr lang="en-US" dirty="0" smtClean="0"/>
                        <a:t>Ability to interact and communicate positively with</a:t>
                      </a:r>
                      <a:r>
                        <a:rPr lang="en-US" baseline="0" dirty="0" smtClean="0"/>
                        <a:t> others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 skills, task or job oriented</a:t>
                      </a:r>
                      <a:endParaRPr lang="en-US" dirty="0"/>
                    </a:p>
                  </a:txBody>
                  <a:tcPr/>
                </a:tc>
              </a:tr>
              <a:tr h="562429">
                <a:tc>
                  <a:txBody>
                    <a:bodyPr/>
                    <a:lstStyle/>
                    <a:p>
                      <a:r>
                        <a:rPr lang="en-US" dirty="0" smtClean="0"/>
                        <a:t>Relates</a:t>
                      </a:r>
                      <a:r>
                        <a:rPr lang="en-US" baseline="0" dirty="0" smtClean="0"/>
                        <a:t> attitudes and outlooks on life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Observable</a:t>
                      </a:r>
                      <a:endParaRPr lang="en-US" dirty="0"/>
                    </a:p>
                  </a:txBody>
                  <a:tcPr/>
                </a:tc>
              </a:tr>
              <a:tr h="562429">
                <a:tc>
                  <a:txBody>
                    <a:bodyPr/>
                    <a:lstStyle/>
                    <a:p>
                      <a:r>
                        <a:rPr lang="en-US" dirty="0" smtClean="0"/>
                        <a:t>Learned</a:t>
                      </a:r>
                      <a:r>
                        <a:rPr lang="en-US" baseline="0" dirty="0" smtClean="0"/>
                        <a:t> as we grow 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Measureable by</a:t>
                      </a:r>
                      <a:r>
                        <a:rPr lang="en-US" baseline="0" dirty="0" smtClean="0"/>
                        <a:t> performance, test or quizzes</a:t>
                      </a:r>
                      <a:endParaRPr lang="en-US" dirty="0"/>
                    </a:p>
                  </a:txBody>
                  <a:tcPr/>
                </a:tc>
              </a:tr>
              <a:tr h="56242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Often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not</a:t>
                      </a:r>
                      <a:r>
                        <a:rPr lang="en-US" baseline="0" dirty="0" smtClean="0"/>
                        <a:t> directly taught in schools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Directly </a:t>
                      </a:r>
                      <a:r>
                        <a:rPr lang="en-US" dirty="0" smtClean="0"/>
                        <a:t>taught in schools</a:t>
                      </a:r>
                      <a:endParaRPr lang="en-US" dirty="0"/>
                    </a:p>
                  </a:txBody>
                  <a:tcPr/>
                </a:tc>
              </a:tr>
              <a:tr h="56242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Difficult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to explain</a:t>
                      </a:r>
                      <a:r>
                        <a:rPr lang="en-US" baseline="0" dirty="0" smtClean="0"/>
                        <a:t>; but we know when we see effective “soft skills”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Easy</a:t>
                      </a:r>
                      <a:r>
                        <a:rPr lang="en-US" dirty="0" smtClean="0"/>
                        <a:t> to define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Content Placeholder 4" descr="http://image.slidesharecdn.com/employability-skills-4560/95/slide-1-728.jpg?cb=1162779132"/>
          <p:cNvPicPr>
            <a:picLocks/>
          </p:cNvPicPr>
          <p:nvPr/>
        </p:nvPicPr>
        <p:blipFill>
          <a:blip r:embed="rId2"/>
          <a:srcRect l="6140" t="91954" r="6140" b="2299"/>
          <a:stretch>
            <a:fillRect/>
          </a:stretch>
        </p:blipFill>
        <p:spPr bwMode="auto">
          <a:xfrm>
            <a:off x="1143000" y="5638800"/>
            <a:ext cx="762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228600" y="457200"/>
            <a:ext cx="84582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</a:rPr>
              <a:t>8.0 Soft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</a:rPr>
              <a:t>Skill Vs Hard Skill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14400" y="2133600"/>
            <a:ext cx="7696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Gill Sans MT" pitchFamily="34" charset="0"/>
              <a:buAutoNum type="arabicPeriod"/>
            </a:pPr>
            <a:r>
              <a:rPr lang="en-US" sz="2400" b="1" dirty="0" err="1"/>
              <a:t>Kebolehan</a:t>
            </a:r>
            <a:r>
              <a:rPr lang="en-US" sz="2400" b="1" dirty="0"/>
              <a:t> </a:t>
            </a:r>
            <a:r>
              <a:rPr lang="en-US" sz="2400" b="1" dirty="0" err="1"/>
              <a:t>teras</a:t>
            </a:r>
            <a:r>
              <a:rPr lang="en-US" sz="2400" b="1" dirty="0"/>
              <a:t> (</a:t>
            </a:r>
            <a:r>
              <a:rPr lang="en-US" sz="2400" b="1" i="1" dirty="0"/>
              <a:t>core ability</a:t>
            </a:r>
            <a:r>
              <a:rPr lang="en-US" sz="2400" b="1" dirty="0"/>
              <a:t>) </a:t>
            </a:r>
            <a:r>
              <a:rPr lang="en-US" sz="2400" b="1" dirty="0" err="1"/>
              <a:t>adalah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pelengkap</a:t>
            </a:r>
            <a:r>
              <a:rPr lang="en-US" sz="2400" b="1" dirty="0"/>
              <a:t> </a:t>
            </a:r>
            <a:r>
              <a:rPr lang="en-US" sz="2400" b="1" dirty="0" err="1"/>
              <a:t>pembentukan</a:t>
            </a:r>
            <a:r>
              <a:rPr lang="en-US" sz="2400" b="1" dirty="0"/>
              <a:t> </a:t>
            </a:r>
            <a:r>
              <a:rPr lang="en-US" sz="2400" b="1" dirty="0" err="1"/>
              <a:t>pelajar</a:t>
            </a:r>
            <a:r>
              <a:rPr lang="en-US" sz="2400" b="1" dirty="0"/>
              <a:t> </a:t>
            </a:r>
            <a:r>
              <a:rPr lang="en-US" sz="2400" b="1" dirty="0" err="1"/>
              <a:t>kemahiran</a:t>
            </a:r>
            <a:r>
              <a:rPr lang="en-US" sz="2400" b="1" dirty="0"/>
              <a:t> yang </a:t>
            </a:r>
            <a:r>
              <a:rPr lang="en-US" sz="2400" b="1" dirty="0" err="1"/>
              <a:t>berjaya</a:t>
            </a:r>
            <a:endParaRPr lang="en-US" sz="2400" b="1" dirty="0"/>
          </a:p>
          <a:p>
            <a:pPr marL="514350" indent="-514350">
              <a:buFont typeface="Gill Sans MT" pitchFamily="34" charset="0"/>
              <a:buAutoNum type="arabicPeriod"/>
            </a:pPr>
            <a:r>
              <a:rPr lang="en-US" sz="2400" b="1" dirty="0" err="1"/>
              <a:t>Elemen</a:t>
            </a:r>
            <a:r>
              <a:rPr lang="en-US" sz="2400" b="1" dirty="0"/>
              <a:t> </a:t>
            </a:r>
            <a:r>
              <a:rPr lang="en-US" sz="2400" b="1" dirty="0" err="1"/>
              <a:t>penting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kebolehpasaran</a:t>
            </a:r>
            <a:r>
              <a:rPr lang="en-US" sz="2400" b="1" dirty="0"/>
              <a:t> </a:t>
            </a:r>
            <a:r>
              <a:rPr lang="en-US" sz="2400" b="1" dirty="0" err="1"/>
              <a:t>pelajar</a:t>
            </a:r>
            <a:r>
              <a:rPr lang="en-US" sz="2400" b="1" dirty="0"/>
              <a:t> </a:t>
            </a:r>
            <a:r>
              <a:rPr lang="en-US" sz="2400" b="1" dirty="0" err="1"/>
              <a:t>adalah</a:t>
            </a:r>
            <a:r>
              <a:rPr lang="en-US" sz="2400" b="1" dirty="0"/>
              <a:t> </a:t>
            </a:r>
            <a:r>
              <a:rPr lang="en-US" sz="2400" b="1" dirty="0" err="1"/>
              <a:t>kemampuan</a:t>
            </a:r>
            <a:r>
              <a:rPr lang="en-US" sz="2400" b="1" dirty="0"/>
              <a:t> </a:t>
            </a:r>
            <a:r>
              <a:rPr lang="en-US" sz="2400" b="1" dirty="0" err="1"/>
              <a:t>kemahiran</a:t>
            </a:r>
            <a:r>
              <a:rPr lang="en-US" sz="2400" b="1" dirty="0"/>
              <a:t> </a:t>
            </a:r>
            <a:r>
              <a:rPr lang="en-US" sz="2400" b="1" dirty="0" err="1"/>
              <a:t>teras</a:t>
            </a:r>
            <a:endParaRPr lang="en-US" sz="2400" b="1" dirty="0"/>
          </a:p>
          <a:p>
            <a:pPr marL="514350" indent="-514350">
              <a:buFont typeface="Gill Sans MT" pitchFamily="34" charset="0"/>
              <a:buAutoNum type="arabicPeriod"/>
            </a:pPr>
            <a:r>
              <a:rPr lang="en-US" sz="2400" b="1" dirty="0" err="1"/>
              <a:t>Mewujudkan</a:t>
            </a:r>
            <a:r>
              <a:rPr lang="en-US" sz="2400" b="1" dirty="0"/>
              <a:t> </a:t>
            </a:r>
            <a:r>
              <a:rPr lang="en-US" sz="2400" b="1" dirty="0" err="1"/>
              <a:t>tenaga</a:t>
            </a:r>
            <a:r>
              <a:rPr lang="en-US" sz="2400" b="1" dirty="0"/>
              <a:t> </a:t>
            </a:r>
            <a:r>
              <a:rPr lang="en-US" sz="2400" b="1" dirty="0" err="1"/>
              <a:t>kerja</a:t>
            </a:r>
            <a:r>
              <a:rPr lang="en-US" sz="2400" b="1" dirty="0"/>
              <a:t> </a:t>
            </a:r>
            <a:r>
              <a:rPr lang="en-US" sz="2400" b="1" dirty="0" err="1"/>
              <a:t>mahir</a:t>
            </a:r>
            <a:r>
              <a:rPr lang="en-US" sz="2400" b="1" dirty="0"/>
              <a:t> yang </a:t>
            </a:r>
            <a:r>
              <a:rPr lang="en-US" sz="2400" b="1" dirty="0" err="1"/>
              <a:t>ber</a:t>
            </a:r>
            <a:r>
              <a:rPr lang="en-US" sz="2400" b="1" dirty="0" err="1">
                <a:solidFill>
                  <a:srgbClr val="0070C0"/>
                </a:solidFill>
              </a:rPr>
              <a:t>sahsiah</a:t>
            </a:r>
            <a:r>
              <a:rPr lang="en-US" sz="2400" b="1" dirty="0"/>
              <a:t> </a:t>
            </a:r>
            <a:r>
              <a:rPr lang="en-US" sz="2400" b="1" dirty="0" err="1"/>
              <a:t>tinggi</a:t>
            </a:r>
            <a:endParaRPr lang="en-US" sz="2400" b="1" dirty="0"/>
          </a:p>
          <a:p>
            <a:pPr marL="514350" indent="-514350">
              <a:buFont typeface="Gill Sans MT" pitchFamily="34" charset="0"/>
              <a:buAutoNum type="arabicPeriod"/>
            </a:pPr>
            <a:r>
              <a:rPr lang="en-US" sz="2400" b="1" dirty="0" err="1"/>
              <a:t>Membantu</a:t>
            </a:r>
            <a:r>
              <a:rPr lang="en-US" sz="2400" b="1" dirty="0"/>
              <a:t> </a:t>
            </a:r>
            <a:r>
              <a:rPr lang="en-US" sz="2400" b="1" dirty="0" err="1"/>
              <a:t>organisasi</a:t>
            </a:r>
            <a:r>
              <a:rPr lang="en-US" sz="2400" b="1" dirty="0"/>
              <a:t>, </a:t>
            </a:r>
            <a:r>
              <a:rPr lang="en-US" sz="2400" b="1" dirty="0" err="1"/>
              <a:t>negeri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negara</a:t>
            </a:r>
            <a:r>
              <a:rPr lang="en-US" sz="2400" b="1" dirty="0"/>
              <a:t> </a:t>
            </a:r>
            <a:r>
              <a:rPr lang="en-US" sz="2400" b="1" dirty="0" err="1"/>
              <a:t>menjadi</a:t>
            </a:r>
            <a:r>
              <a:rPr lang="en-US" sz="2400" b="1" dirty="0"/>
              <a:t> </a:t>
            </a:r>
            <a:r>
              <a:rPr lang="en-US" sz="2400" b="1" dirty="0" err="1"/>
              <a:t>negara</a:t>
            </a:r>
            <a:r>
              <a:rPr lang="en-US" sz="2400" b="1" dirty="0"/>
              <a:t> </a:t>
            </a:r>
            <a:r>
              <a:rPr lang="en-US" sz="2400" b="1" dirty="0" err="1"/>
              <a:t>maju</a:t>
            </a:r>
            <a:r>
              <a:rPr lang="en-US" sz="2400" b="1" dirty="0"/>
              <a:t> yang </a:t>
            </a:r>
            <a:r>
              <a:rPr lang="en-US" sz="2400" b="1" dirty="0" err="1">
                <a:solidFill>
                  <a:srgbClr val="0070C0"/>
                </a:solidFill>
              </a:rPr>
              <a:t>mampan</a:t>
            </a:r>
            <a:r>
              <a:rPr lang="en-US" sz="2400" b="1" dirty="0"/>
              <a:t> </a:t>
            </a:r>
          </a:p>
          <a:p>
            <a:pPr marL="514350" indent="-514350">
              <a:buFont typeface="Gill Sans MT" pitchFamily="34" charset="0"/>
              <a:buAutoNum type="arabicPeriod"/>
            </a:pPr>
            <a:r>
              <a:rPr lang="en-US" sz="2400" b="1" dirty="0" err="1"/>
              <a:t>Menjadi</a:t>
            </a:r>
            <a:r>
              <a:rPr lang="en-US" sz="2400" b="1" dirty="0"/>
              <a:t> </a:t>
            </a:r>
            <a:r>
              <a:rPr lang="en-US" sz="2400" b="1" dirty="0" err="1"/>
              <a:t>manusia</a:t>
            </a:r>
            <a:r>
              <a:rPr lang="en-US" sz="2400" b="1" dirty="0"/>
              <a:t>/</a:t>
            </a:r>
            <a:r>
              <a:rPr lang="en-US" sz="2400" b="1" dirty="0" err="1"/>
              <a:t>warga</a:t>
            </a:r>
            <a:r>
              <a:rPr lang="en-US" sz="2400" b="1" dirty="0"/>
              <a:t> </a:t>
            </a:r>
            <a:r>
              <a:rPr lang="en-US" sz="2400" b="1" dirty="0" err="1"/>
              <a:t>negara</a:t>
            </a:r>
            <a:r>
              <a:rPr lang="en-US" sz="2400" b="1" dirty="0"/>
              <a:t> yang </a:t>
            </a:r>
            <a:r>
              <a:rPr lang="en-US" sz="2400" b="1" dirty="0" err="1">
                <a:solidFill>
                  <a:srgbClr val="0070C0"/>
                </a:solidFill>
              </a:rPr>
              <a:t>berguna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/>
              <a:t>kepada</a:t>
            </a:r>
            <a:r>
              <a:rPr lang="en-US" sz="2400" b="1" dirty="0"/>
              <a:t> agama, </a:t>
            </a:r>
            <a:r>
              <a:rPr lang="en-US" sz="2400" b="1" dirty="0" err="1"/>
              <a:t>bangsa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negaranya</a:t>
            </a:r>
            <a:endParaRPr lang="en-US" sz="24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57200"/>
            <a:ext cx="9000444" cy="762000"/>
          </a:xfrm>
          <a:prstGeom prst="rect">
            <a:avLst/>
          </a:prstGeom>
          <a:effectLst>
            <a:glow rad="228600">
              <a:srgbClr val="D09622">
                <a:alpha val="40000"/>
              </a:srgb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0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9.0  KEPENTINGAN CORE ABILITIES KEPADA INDUSTRI</a:t>
            </a:r>
          </a:p>
          <a:p>
            <a:pPr lvl="0" algn="ctr">
              <a:spcBef>
                <a:spcPct val="0"/>
              </a:spcBef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2489" y="1443836"/>
            <a:ext cx="7635251" cy="5191970"/>
          </a:xfrm>
        </p:spPr>
        <p:txBody>
          <a:bodyPr>
            <a:noAutofit/>
          </a:bodyPr>
          <a:lstStyle/>
          <a:p>
            <a:pPr marL="635000" lvl="1" indent="-635000" algn="just">
              <a:spcBef>
                <a:spcPts val="1250"/>
              </a:spcBef>
              <a:buSzPct val="122000"/>
              <a:buFont typeface="Wingdings" pitchFamily="2" charset="2"/>
              <a:buChar char="q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b="1" dirty="0" err="1"/>
              <a:t>Peningkatan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 smtClean="0"/>
              <a:t>pemikiran</a:t>
            </a:r>
            <a:r>
              <a:rPr lang="en-US" b="1" dirty="0" smtClean="0"/>
              <a:t>.</a:t>
            </a:r>
          </a:p>
          <a:p>
            <a:pPr marL="1035050" lvl="2" indent="-404813" algn="just">
              <a:spcBef>
                <a:spcPts val="1250"/>
              </a:spcBef>
              <a:buSzPct val="122000"/>
              <a:buFont typeface="Wingdings" panose="05000000000000000000" pitchFamily="2" charset="2"/>
              <a:buChar char="ü"/>
              <a:tabLst>
                <a:tab pos="1071563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i="1" dirty="0" smtClean="0">
                <a:cs typeface="Arial" panose="020B0604020202020204" pitchFamily="34" charset="0"/>
              </a:rPr>
              <a:t>CORE </a:t>
            </a:r>
            <a:r>
              <a:rPr lang="en-US" i="1" dirty="0">
                <a:cs typeface="Arial" panose="020B0604020202020204" pitchFamily="34" charset="0"/>
              </a:rPr>
              <a:t>ABILITIES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melatih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calon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mengaplikasi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pengetahuan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kemahiran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dalam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pelbagai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konteks</a:t>
            </a:r>
            <a:r>
              <a:rPr lang="en-US" dirty="0" smtClean="0">
                <a:cs typeface="Arial" panose="020B0604020202020204" pitchFamily="34" charset="0"/>
              </a:rPr>
              <a:t>.</a:t>
            </a:r>
            <a:endParaRPr lang="en-GB" dirty="0">
              <a:solidFill>
                <a:srgbClr val="000000"/>
              </a:solidFill>
              <a:cs typeface="Arial" pitchFamily="34" charset="0"/>
            </a:endParaRPr>
          </a:p>
          <a:p>
            <a:pPr marL="1035050" lvl="2" indent="-404813" algn="just">
              <a:spcBef>
                <a:spcPts val="1250"/>
              </a:spcBef>
              <a:buSzPct val="122000"/>
              <a:buFont typeface="Wingdings" panose="05000000000000000000" pitchFamily="2" charset="2"/>
              <a:buChar char="ü"/>
              <a:tabLst>
                <a:tab pos="1071563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i="1" dirty="0" smtClean="0"/>
              <a:t>CORE ABILITIES </a:t>
            </a:r>
            <a:r>
              <a:rPr lang="en-US" dirty="0" err="1" smtClean="0"/>
              <a:t>adalah</a:t>
            </a:r>
            <a:r>
              <a:rPr lang="en-US" dirty="0" smtClean="0"/>
              <a:t> proses </a:t>
            </a:r>
            <a:r>
              <a:rPr lang="en-US" dirty="0" err="1" smtClean="0"/>
              <a:t>kerana</a:t>
            </a:r>
            <a:r>
              <a:rPr lang="en-US" dirty="0" smtClean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pelatih</a:t>
            </a:r>
            <a:r>
              <a:rPr lang="en-US" dirty="0"/>
              <a:t>:</a:t>
            </a:r>
          </a:p>
          <a:p>
            <a:pPr marL="1339850" lvl="2" indent="-346075">
              <a:buFont typeface="Wingdings" panose="05000000000000000000" pitchFamily="2" charset="2"/>
              <a:buChar char="§"/>
            </a:pP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/>
              <a:t>tujuan</a:t>
            </a:r>
            <a:r>
              <a:rPr lang="en-US" dirty="0"/>
              <a:t> (determine a </a:t>
            </a:r>
            <a:r>
              <a:rPr lang="en-US" dirty="0" smtClean="0"/>
              <a:t>purpose)</a:t>
            </a:r>
          </a:p>
          <a:p>
            <a:pPr marL="1339850" lvl="2" indent="-346075">
              <a:buFont typeface="Wingdings" panose="05000000000000000000" pitchFamily="2" charset="2"/>
              <a:buChar char="§"/>
            </a:pP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/>
              <a:t>strategi</a:t>
            </a:r>
            <a:r>
              <a:rPr lang="en-US" dirty="0"/>
              <a:t> (develop </a:t>
            </a:r>
            <a:r>
              <a:rPr lang="en-US" dirty="0" smtClean="0"/>
              <a:t>strategies)</a:t>
            </a:r>
          </a:p>
          <a:p>
            <a:pPr marL="1339850" lvl="2" indent="-346075">
              <a:buFont typeface="Wingdings" panose="05000000000000000000" pitchFamily="2" charset="2"/>
              <a:buChar char="§"/>
            </a:pPr>
            <a:r>
              <a:rPr lang="en-US" dirty="0" err="1" smtClean="0"/>
              <a:t>melaksana</a:t>
            </a:r>
            <a:r>
              <a:rPr lang="en-US" dirty="0" smtClean="0"/>
              <a:t> </a:t>
            </a:r>
            <a:r>
              <a:rPr lang="en-US" dirty="0" err="1"/>
              <a:t>strategi</a:t>
            </a:r>
            <a:r>
              <a:rPr lang="en-US" dirty="0"/>
              <a:t> (Implement </a:t>
            </a:r>
            <a:r>
              <a:rPr lang="en-US" dirty="0" smtClean="0"/>
              <a:t>strategies)</a:t>
            </a:r>
          </a:p>
          <a:p>
            <a:pPr marL="1339850" lvl="2" indent="-346075">
              <a:buFont typeface="Wingdings" panose="05000000000000000000" pitchFamily="2" charset="2"/>
              <a:buChar char="§"/>
            </a:pP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/>
              <a:t>proses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(evaluate outcome and process)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12490" y="69490"/>
            <a:ext cx="7931509" cy="1221640"/>
          </a:xfrm>
          <a:effectLst>
            <a:glow rad="228600">
              <a:srgbClr val="D09622">
                <a:alpha val="40000"/>
              </a:srgb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10.0  CIRI-CIRI SKK CORE ABILITIES</a:t>
            </a:r>
            <a:endParaRPr lang="en-US" sz="38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8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900" y="1138424"/>
            <a:ext cx="7482545" cy="5497381"/>
          </a:xfrm>
        </p:spPr>
        <p:txBody>
          <a:bodyPr>
            <a:noAutofit/>
          </a:bodyPr>
          <a:lstStyle/>
          <a:p>
            <a:pPr marL="441325" lvl="1" indent="-441325" algn="just">
              <a:spcBef>
                <a:spcPts val="1250"/>
              </a:spcBef>
              <a:buSzPct val="122000"/>
              <a:buFont typeface="Wingdings" panose="05000000000000000000" pitchFamily="2" charset="2"/>
              <a:buChar char="q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2400" b="1" dirty="0" err="1"/>
              <a:t>Berhubung</a:t>
            </a:r>
            <a:r>
              <a:rPr lang="en-US" sz="2400" b="1" dirty="0"/>
              <a:t> </a:t>
            </a:r>
            <a:r>
              <a:rPr lang="en-US" sz="2400" b="1" dirty="0" err="1" smtClean="0"/>
              <a:t>kait</a:t>
            </a:r>
            <a:r>
              <a:rPr lang="en-US" sz="2400" b="1" dirty="0" smtClean="0"/>
              <a:t>.</a:t>
            </a:r>
          </a:p>
          <a:p>
            <a:pPr marL="725488" lvl="1" indent="-363538">
              <a:buFont typeface="Wingdings" panose="05000000000000000000" pitchFamily="2" charset="2"/>
              <a:buChar char="ü"/>
            </a:pPr>
            <a:r>
              <a:rPr lang="en-US" sz="2100" i="1" dirty="0"/>
              <a:t>CORE ABILITIES</a:t>
            </a:r>
            <a:r>
              <a:rPr lang="en-US" sz="2100" dirty="0"/>
              <a:t> </a:t>
            </a:r>
            <a:r>
              <a:rPr lang="en-US" sz="2100" dirty="0" err="1"/>
              <a:t>berkaitan</a:t>
            </a:r>
            <a:r>
              <a:rPr lang="en-US" sz="2100" dirty="0"/>
              <a:t> </a:t>
            </a:r>
            <a:r>
              <a:rPr lang="en-US" sz="2100" dirty="0" err="1"/>
              <a:t>antara</a:t>
            </a:r>
            <a:r>
              <a:rPr lang="en-US" sz="2100" dirty="0"/>
              <a:t> </a:t>
            </a:r>
            <a:r>
              <a:rPr lang="en-US" sz="2100" dirty="0" err="1"/>
              <a:t>satu</a:t>
            </a:r>
            <a:r>
              <a:rPr lang="en-US" sz="2100" dirty="0"/>
              <a:t> </a:t>
            </a:r>
            <a:r>
              <a:rPr lang="en-US" sz="2100" dirty="0" err="1"/>
              <a:t>sama</a:t>
            </a:r>
            <a:r>
              <a:rPr lang="en-US" sz="2100" dirty="0"/>
              <a:t> </a:t>
            </a:r>
            <a:r>
              <a:rPr lang="en-US" sz="2100" dirty="0" smtClean="0"/>
              <a:t>lain </a:t>
            </a:r>
            <a:r>
              <a:rPr lang="en-US" sz="2100" dirty="0" err="1" smtClean="0"/>
              <a:t>walaupun</a:t>
            </a:r>
            <a:r>
              <a:rPr lang="en-US" sz="2100" dirty="0" smtClean="0"/>
              <a:t> </a:t>
            </a:r>
            <a:r>
              <a:rPr lang="en-US" sz="2100" dirty="0" err="1"/>
              <a:t>ia</a:t>
            </a:r>
            <a:r>
              <a:rPr lang="en-US" sz="2100" dirty="0"/>
              <a:t> </a:t>
            </a:r>
            <a:r>
              <a:rPr lang="en-US" sz="2100" dirty="0" err="1"/>
              <a:t>nampak</a:t>
            </a:r>
            <a:r>
              <a:rPr lang="en-US" sz="2100" dirty="0"/>
              <a:t> </a:t>
            </a:r>
            <a:r>
              <a:rPr lang="en-US" sz="2100" dirty="0" err="1"/>
              <a:t>berasingan</a:t>
            </a:r>
            <a:r>
              <a:rPr lang="en-US" sz="2100" dirty="0"/>
              <a:t>,  </a:t>
            </a:r>
            <a:r>
              <a:rPr lang="en-US" sz="2100" dirty="0" err="1"/>
              <a:t>secara</a:t>
            </a:r>
            <a:r>
              <a:rPr lang="en-US" sz="2100" dirty="0"/>
              <a:t> </a:t>
            </a:r>
            <a:r>
              <a:rPr lang="en-US" sz="2100" dirty="0" err="1"/>
              <a:t>praktisnya</a:t>
            </a:r>
            <a:r>
              <a:rPr lang="en-US" sz="2100" dirty="0"/>
              <a:t> </a:t>
            </a:r>
            <a:r>
              <a:rPr lang="en-US" sz="2100" dirty="0" err="1"/>
              <a:t>ia</a:t>
            </a:r>
            <a:r>
              <a:rPr lang="en-US" sz="2100" dirty="0"/>
              <a:t> </a:t>
            </a:r>
            <a:r>
              <a:rPr lang="en-US" sz="2100" dirty="0" err="1"/>
              <a:t>berkaitan</a:t>
            </a:r>
            <a:r>
              <a:rPr lang="en-US" sz="2100" dirty="0"/>
              <a:t>. </a:t>
            </a:r>
            <a:r>
              <a:rPr lang="en-US" sz="2100" dirty="0" smtClean="0"/>
              <a:t> </a:t>
            </a:r>
            <a:r>
              <a:rPr lang="en-US" sz="2100" dirty="0" err="1" smtClean="0"/>
              <a:t>Satu-satu</a:t>
            </a:r>
            <a:r>
              <a:rPr lang="en-US" sz="2100" dirty="0" smtClean="0"/>
              <a:t> </a:t>
            </a:r>
            <a:r>
              <a:rPr lang="en-US" sz="2100" dirty="0"/>
              <a:t>task </a:t>
            </a:r>
            <a:r>
              <a:rPr lang="en-US" sz="2100" dirty="0" err="1"/>
              <a:t>atau</a:t>
            </a:r>
            <a:r>
              <a:rPr lang="en-US" sz="2100" dirty="0"/>
              <a:t> </a:t>
            </a:r>
            <a:r>
              <a:rPr lang="en-US" sz="2100" dirty="0" err="1"/>
              <a:t>aktiviti</a:t>
            </a:r>
            <a:r>
              <a:rPr lang="en-US" sz="2100" dirty="0"/>
              <a:t> </a:t>
            </a:r>
            <a:r>
              <a:rPr lang="en-US" sz="2100" dirty="0" err="1"/>
              <a:t>latihan</a:t>
            </a:r>
            <a:r>
              <a:rPr lang="en-US" sz="2100" dirty="0"/>
              <a:t> </a:t>
            </a:r>
            <a:r>
              <a:rPr lang="en-US" sz="2100" dirty="0" err="1"/>
              <a:t>akan</a:t>
            </a:r>
            <a:r>
              <a:rPr lang="en-US" sz="2100" dirty="0"/>
              <a:t> </a:t>
            </a:r>
            <a:r>
              <a:rPr lang="en-US" sz="2100" dirty="0" err="1"/>
              <a:t>melibatkan</a:t>
            </a:r>
            <a:r>
              <a:rPr lang="en-US" sz="2100" dirty="0"/>
              <a:t> </a:t>
            </a:r>
            <a:r>
              <a:rPr lang="en-US" sz="2100" dirty="0" err="1"/>
              <a:t>beberapa</a:t>
            </a:r>
            <a:r>
              <a:rPr lang="en-US" sz="2100" dirty="0"/>
              <a:t>  </a:t>
            </a:r>
            <a:r>
              <a:rPr lang="en-US" sz="2100" dirty="0" smtClean="0"/>
              <a:t>abilities.</a:t>
            </a:r>
          </a:p>
          <a:p>
            <a:pPr marL="441325" lvl="1" indent="-441325">
              <a:buFont typeface="Wingdings" panose="05000000000000000000" pitchFamily="2" charset="2"/>
              <a:buChar char="q"/>
              <a:tabLst>
                <a:tab pos="441325" algn="l"/>
              </a:tabLst>
            </a:pPr>
            <a:r>
              <a:rPr lang="en-US" sz="2400" b="1" i="1" dirty="0" smtClean="0"/>
              <a:t>CORE </a:t>
            </a:r>
            <a:r>
              <a:rPr lang="en-US" sz="2400" b="1" i="1" dirty="0"/>
              <a:t>ABILITIES</a:t>
            </a:r>
            <a:r>
              <a:rPr lang="en-US" sz="2400" b="1" dirty="0"/>
              <a:t> </a:t>
            </a:r>
            <a:r>
              <a:rPr lang="en-US" sz="2400" b="1" dirty="0" err="1"/>
              <a:t>boleh</a:t>
            </a:r>
            <a:r>
              <a:rPr lang="en-US" sz="2400" b="1" dirty="0"/>
              <a:t> </a:t>
            </a:r>
            <a:r>
              <a:rPr lang="en-US" sz="2400" b="1" dirty="0" err="1"/>
              <a:t>diajar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 </a:t>
            </a:r>
            <a:r>
              <a:rPr lang="en-US" sz="2400" b="1" dirty="0" err="1" smtClean="0"/>
              <a:t>dipelajari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 marL="725488" lvl="1" indent="-363538">
              <a:buFont typeface="Wingdings" panose="05000000000000000000" pitchFamily="2" charset="2"/>
              <a:buChar char="ü"/>
            </a:pPr>
            <a:r>
              <a:rPr lang="en-US" sz="2100" dirty="0" err="1" smtClean="0"/>
              <a:t>Ia</a:t>
            </a:r>
            <a:r>
              <a:rPr lang="en-US" sz="2100" dirty="0" smtClean="0"/>
              <a:t> </a:t>
            </a:r>
            <a:r>
              <a:rPr lang="en-US" sz="2100" dirty="0" err="1"/>
              <a:t>wujud</a:t>
            </a:r>
            <a:r>
              <a:rPr lang="en-US" sz="2100" dirty="0"/>
              <a:t> </a:t>
            </a:r>
            <a:r>
              <a:rPr lang="en-US" sz="2100" dirty="0" err="1"/>
              <a:t>secara</a:t>
            </a:r>
            <a:r>
              <a:rPr lang="en-US" sz="2100" dirty="0"/>
              <a:t> </a:t>
            </a:r>
            <a:r>
              <a:rPr lang="en-US" sz="2100" dirty="0" err="1"/>
              <a:t>bersama</a:t>
            </a:r>
            <a:r>
              <a:rPr lang="en-US" sz="2100" dirty="0"/>
              <a:t> </a:t>
            </a:r>
            <a:r>
              <a:rPr lang="en-US" sz="2100" dirty="0" err="1"/>
              <a:t>dalam</a:t>
            </a:r>
            <a:r>
              <a:rPr lang="en-US" sz="2100" dirty="0"/>
              <a:t> </a:t>
            </a:r>
            <a:r>
              <a:rPr lang="en-US" sz="2100" dirty="0" err="1"/>
              <a:t>kurikulum</a:t>
            </a:r>
            <a:r>
              <a:rPr lang="en-US" sz="2100" dirty="0"/>
              <a:t>  </a:t>
            </a:r>
            <a:r>
              <a:rPr lang="en-US" sz="2100" dirty="0" err="1"/>
              <a:t>latihan</a:t>
            </a:r>
            <a:r>
              <a:rPr lang="en-US" sz="2100" dirty="0" smtClean="0"/>
              <a:t>.</a:t>
            </a:r>
          </a:p>
          <a:p>
            <a:pPr marL="441325" indent="-441325">
              <a:buFont typeface="Wingdings" panose="05000000000000000000" pitchFamily="2" charset="2"/>
              <a:buChar char="q"/>
              <a:tabLst>
                <a:tab pos="441325" algn="l"/>
              </a:tabLst>
            </a:pPr>
            <a:r>
              <a:rPr lang="en-US" sz="2500" b="1" dirty="0" err="1" smtClean="0"/>
              <a:t>Jelas</a:t>
            </a:r>
            <a:endParaRPr lang="en-US" sz="2500" b="1" dirty="0"/>
          </a:p>
          <a:p>
            <a:endParaRPr lang="en-US" sz="800" i="1" dirty="0"/>
          </a:p>
          <a:p>
            <a:pPr marL="725488" lvl="1" indent="-342900">
              <a:buFont typeface="Wingdings" panose="05000000000000000000" pitchFamily="2" charset="2"/>
              <a:buChar char="ü"/>
            </a:pPr>
            <a:r>
              <a:rPr lang="en-US" sz="2100" i="1" dirty="0"/>
              <a:t>CORE ABILITIES</a:t>
            </a:r>
            <a:r>
              <a:rPr lang="en-US" sz="2100" dirty="0"/>
              <a:t> </a:t>
            </a:r>
            <a:r>
              <a:rPr lang="en-US" sz="2100" dirty="0" err="1"/>
              <a:t>perlu</a:t>
            </a:r>
            <a:r>
              <a:rPr lang="en-US" sz="2100" dirty="0"/>
              <a:t> </a:t>
            </a:r>
            <a:r>
              <a:rPr lang="en-US" sz="2100" dirty="0" err="1"/>
              <a:t>dijelaskan</a:t>
            </a:r>
            <a:r>
              <a:rPr lang="en-US" sz="2100" dirty="0"/>
              <a:t> </a:t>
            </a:r>
            <a:r>
              <a:rPr lang="en-US" sz="2100" dirty="0" err="1"/>
              <a:t>dalam</a:t>
            </a:r>
            <a:r>
              <a:rPr lang="en-US" sz="2100" dirty="0"/>
              <a:t> </a:t>
            </a:r>
            <a:r>
              <a:rPr lang="en-US" sz="2100" dirty="0" err="1"/>
              <a:t>falsafah</a:t>
            </a:r>
            <a:r>
              <a:rPr lang="en-US" sz="2100" dirty="0"/>
              <a:t> </a:t>
            </a:r>
            <a:r>
              <a:rPr lang="en-US" sz="2100" dirty="0" err="1"/>
              <a:t>kursus</a:t>
            </a:r>
            <a:r>
              <a:rPr lang="en-US" sz="2100" dirty="0"/>
              <a:t>, </a:t>
            </a:r>
            <a:r>
              <a:rPr lang="en-US" sz="2100" dirty="0" err="1"/>
              <a:t>tujuan</a:t>
            </a:r>
            <a:r>
              <a:rPr lang="en-US" sz="2100" dirty="0"/>
              <a:t> module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tujuan</a:t>
            </a:r>
            <a:r>
              <a:rPr lang="en-US" sz="2100" dirty="0"/>
              <a:t> </a:t>
            </a:r>
            <a:r>
              <a:rPr lang="en-US" sz="2100" dirty="0" err="1"/>
              <a:t>pembelajran</a:t>
            </a:r>
            <a:r>
              <a:rPr lang="en-US" sz="2100" dirty="0"/>
              <a:t> </a:t>
            </a:r>
            <a:r>
              <a:rPr lang="en-US" sz="2100" dirty="0" err="1"/>
              <a:t>termasuk</a:t>
            </a:r>
            <a:r>
              <a:rPr lang="en-US" sz="2100" dirty="0"/>
              <a:t> </a:t>
            </a:r>
            <a:r>
              <a:rPr lang="en-US" sz="2100" dirty="0" err="1"/>
              <a:t>dalam</a:t>
            </a:r>
            <a:r>
              <a:rPr lang="en-US" sz="2100" dirty="0"/>
              <a:t> </a:t>
            </a:r>
            <a:r>
              <a:rPr lang="en-US" sz="2100" dirty="0" err="1"/>
              <a:t>kaedah</a:t>
            </a:r>
            <a:r>
              <a:rPr lang="en-US" sz="2100" dirty="0"/>
              <a:t> </a:t>
            </a:r>
            <a:r>
              <a:rPr lang="en-US" sz="2100" dirty="0" err="1"/>
              <a:t>penilaian</a:t>
            </a:r>
            <a:r>
              <a:rPr lang="en-US" sz="2100" dirty="0" smtClean="0"/>
              <a:t>.</a:t>
            </a:r>
          </a:p>
          <a:p>
            <a:pPr marL="441325" indent="-441325">
              <a:buFont typeface="Wingdings" panose="05000000000000000000" pitchFamily="2" charset="2"/>
              <a:buChar char="q"/>
              <a:tabLst>
                <a:tab pos="441325" algn="l"/>
              </a:tabLst>
            </a:pPr>
            <a:r>
              <a:rPr lang="en-US" sz="2500" b="1" dirty="0" err="1" smtClean="0"/>
              <a:t>Sepanjang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hayat</a:t>
            </a:r>
            <a:endParaRPr lang="en-US" sz="2500" i="1" dirty="0" smtClean="0"/>
          </a:p>
          <a:p>
            <a:pPr marL="725488" lvl="1" indent="-342900">
              <a:buFont typeface="Wingdings" panose="05000000000000000000" pitchFamily="2" charset="2"/>
              <a:buChar char="ü"/>
            </a:pPr>
            <a:r>
              <a:rPr lang="en-US" sz="2100" dirty="0" err="1"/>
              <a:t>Pembelajaran</a:t>
            </a:r>
            <a:r>
              <a:rPr lang="en-US" sz="2100" dirty="0"/>
              <a:t> </a:t>
            </a:r>
            <a:r>
              <a:rPr lang="en-US" sz="2100" i="1" dirty="0"/>
              <a:t>CORE ABILITIES</a:t>
            </a:r>
            <a:r>
              <a:rPr lang="en-US" sz="2100" dirty="0"/>
              <a:t> </a:t>
            </a:r>
            <a:r>
              <a:rPr lang="en-US" sz="2100" dirty="0" err="1"/>
              <a:t>adalah</a:t>
            </a:r>
            <a:r>
              <a:rPr lang="en-US" sz="2100" dirty="0"/>
              <a:t> proses </a:t>
            </a:r>
            <a:r>
              <a:rPr lang="en-US" sz="2100" dirty="0" err="1"/>
              <a:t>pembelajaran</a:t>
            </a:r>
            <a:r>
              <a:rPr lang="en-US" sz="2100" dirty="0"/>
              <a:t> </a:t>
            </a:r>
            <a:r>
              <a:rPr lang="en-US" sz="2100" dirty="0" err="1"/>
              <a:t>sepanjang</a:t>
            </a:r>
            <a:r>
              <a:rPr lang="en-US" sz="2100" dirty="0"/>
              <a:t> </a:t>
            </a:r>
            <a:r>
              <a:rPr lang="en-US" sz="2100" dirty="0" err="1"/>
              <a:t>hayat</a:t>
            </a:r>
            <a:r>
              <a:rPr lang="en-US" sz="2100" dirty="0" smtClean="0"/>
              <a:t>.</a:t>
            </a:r>
            <a:endParaRPr lang="en-US" sz="2100" dirty="0"/>
          </a:p>
          <a:p>
            <a:pPr marL="993775" lvl="1" indent="-363538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977900" lvl="1" indent="-342900"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12490" y="-83215"/>
            <a:ext cx="7931509" cy="1221640"/>
          </a:xfrm>
          <a:effectLst>
            <a:glow rad="228600">
              <a:srgbClr val="D09622">
                <a:alpha val="40000"/>
              </a:srgb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10.0  CIRI-CIRI NCS CORE ABILITIES</a:t>
            </a:r>
            <a:endParaRPr lang="en-US" sz="38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2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59786" y="2054655"/>
            <a:ext cx="7940660" cy="32068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 err="1"/>
              <a:t>Apakah</a:t>
            </a:r>
            <a:r>
              <a:rPr lang="en-US" sz="2700" dirty="0"/>
              <a:t> </a:t>
            </a:r>
            <a:r>
              <a:rPr lang="en-US" sz="2700" dirty="0" err="1"/>
              <a:t>harapan</a:t>
            </a:r>
            <a:r>
              <a:rPr lang="en-US" sz="2700" dirty="0"/>
              <a:t> </a:t>
            </a:r>
            <a:r>
              <a:rPr lang="en-US" sz="2700" dirty="0" err="1"/>
              <a:t>seorang</a:t>
            </a:r>
            <a:r>
              <a:rPr lang="en-US" sz="2700" dirty="0"/>
              <a:t> </a:t>
            </a:r>
            <a:r>
              <a:rPr lang="en-US" sz="2700" dirty="0" err="1"/>
              <a:t>pengajar</a:t>
            </a:r>
            <a:r>
              <a:rPr lang="en-US" sz="2700" dirty="0"/>
              <a:t> </a:t>
            </a:r>
            <a:r>
              <a:rPr lang="en-US" sz="2700" dirty="0" err="1" smtClean="0"/>
              <a:t>bila</a:t>
            </a:r>
            <a:r>
              <a:rPr lang="en-US" sz="2700" dirty="0" smtClean="0"/>
              <a:t> </a:t>
            </a:r>
            <a:r>
              <a:rPr lang="en-US" sz="2700" dirty="0" err="1" smtClean="0"/>
              <a:t>mengendalikan</a:t>
            </a:r>
            <a:r>
              <a:rPr lang="en-US" sz="2700" dirty="0" smtClean="0"/>
              <a:t> </a:t>
            </a:r>
            <a:r>
              <a:rPr lang="en-US" sz="2700" dirty="0" err="1" smtClean="0"/>
              <a:t>satu</a:t>
            </a:r>
            <a:r>
              <a:rPr lang="en-US" sz="2700" dirty="0" smtClean="0"/>
              <a:t> </a:t>
            </a:r>
            <a:r>
              <a:rPr lang="en-US" sz="2700" dirty="0" err="1"/>
              <a:t>satu</a:t>
            </a:r>
            <a:r>
              <a:rPr lang="en-US" sz="2700" dirty="0"/>
              <a:t> </a:t>
            </a:r>
            <a:r>
              <a:rPr lang="en-US" sz="2700" dirty="0" err="1"/>
              <a:t>latihan</a:t>
            </a:r>
            <a:r>
              <a:rPr lang="en-US" sz="2700" dirty="0"/>
              <a:t> …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Pelatih</a:t>
            </a:r>
            <a:r>
              <a:rPr lang="en-US" sz="2400" dirty="0" smtClean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memperolehi</a:t>
            </a:r>
            <a:r>
              <a:rPr lang="en-US" sz="2400" dirty="0"/>
              <a:t> …</a:t>
            </a:r>
          </a:p>
          <a:p>
            <a:pPr marL="993775" lvl="1" indent="-457200">
              <a:buFont typeface="Wingdings" panose="05000000000000000000" pitchFamily="2" charset="2"/>
              <a:buChar char="ü"/>
            </a:pPr>
            <a:r>
              <a:rPr lang="en-US" sz="2400" dirty="0"/>
              <a:t>PENGETAHUAN</a:t>
            </a:r>
          </a:p>
          <a:p>
            <a:pPr marL="993775" lvl="1" indent="-457200">
              <a:buFont typeface="Wingdings" panose="05000000000000000000" pitchFamily="2" charset="2"/>
              <a:buChar char="ü"/>
            </a:pPr>
            <a:r>
              <a:rPr lang="en-US" sz="2400" dirty="0"/>
              <a:t>KEMAHIRAN (TEKNIKAL)</a:t>
            </a:r>
          </a:p>
          <a:p>
            <a:pPr marL="993775" lvl="1" indent="-4572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FF3300"/>
                </a:solidFill>
              </a:rPr>
              <a:t>MENYEDIAKAN PELATIH </a:t>
            </a:r>
            <a:r>
              <a:rPr lang="en-US" sz="2400" dirty="0"/>
              <a:t>UNTUK PASARAN </a:t>
            </a:r>
            <a:r>
              <a:rPr lang="en-US" sz="2400" dirty="0" smtClean="0"/>
              <a:t>KERJA</a:t>
            </a:r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12490" y="222195"/>
            <a:ext cx="7931509" cy="1221640"/>
          </a:xfrm>
          <a:effectLst>
            <a:glow rad="228600">
              <a:srgbClr val="D09622">
                <a:alpha val="40000"/>
              </a:srgb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11.0  MENGAPA PENTINGNYA               NCS  CORE ABILITIES ?</a:t>
            </a:r>
            <a:endParaRPr lang="en-US" sz="38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64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59786" y="1749246"/>
            <a:ext cx="7940660" cy="18324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 err="1"/>
              <a:t>M</a:t>
            </a:r>
            <a:r>
              <a:rPr lang="en-US" sz="2400" b="1" dirty="0" err="1" smtClean="0"/>
              <a:t>enghubungkan</a:t>
            </a:r>
            <a:r>
              <a:rPr lang="en-US" sz="2400" b="1" dirty="0" smtClean="0"/>
              <a:t> </a:t>
            </a:r>
            <a:r>
              <a:rPr lang="en-US" sz="2400" b="1" dirty="0" err="1"/>
              <a:t>alam</a:t>
            </a:r>
            <a:r>
              <a:rPr lang="en-US" sz="2400" b="1" dirty="0"/>
              <a:t> </a:t>
            </a:r>
            <a:r>
              <a:rPr lang="en-US" sz="2400" b="1" dirty="0" err="1"/>
              <a:t>latihan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alam</a:t>
            </a:r>
            <a:r>
              <a:rPr lang="en-US" sz="2400" b="1" dirty="0"/>
              <a:t> </a:t>
            </a:r>
            <a:r>
              <a:rPr lang="en-US" sz="2400" b="1" dirty="0" err="1" smtClean="0"/>
              <a:t>pekerjaan</a:t>
            </a:r>
            <a:r>
              <a:rPr lang="en-US" sz="2400" b="1" dirty="0" smtClean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err="1"/>
              <a:t>pelatih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mengaitkan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kemahiran</a:t>
            </a:r>
            <a:r>
              <a:rPr lang="en-US" sz="2400" dirty="0"/>
              <a:t> </a:t>
            </a:r>
            <a:r>
              <a:rPr lang="en-US" sz="2400" dirty="0" err="1"/>
              <a:t>spesifik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Kemahiran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 smtClean="0"/>
              <a:t>luas</a:t>
            </a:r>
            <a:r>
              <a:rPr lang="en-US" sz="2400" dirty="0" smtClean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FF3300"/>
                </a:solidFill>
              </a:rPr>
              <a:t>penting</a:t>
            </a:r>
            <a:r>
              <a:rPr lang="en-US" sz="2400" dirty="0">
                <a:solidFill>
                  <a:srgbClr val="FF3300"/>
                </a:solidFill>
              </a:rPr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 </a:t>
            </a:r>
            <a:r>
              <a:rPr lang="en-US" sz="2400" dirty="0" err="1"/>
              <a:t>sepanjang</a:t>
            </a:r>
            <a:r>
              <a:rPr lang="en-US" sz="2400" dirty="0"/>
              <a:t> </a:t>
            </a:r>
            <a:r>
              <a:rPr lang="en-US" sz="2400" dirty="0" err="1" smtClean="0"/>
              <a:t>hayat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12490" y="374900"/>
            <a:ext cx="7931509" cy="1221640"/>
          </a:xfrm>
          <a:effectLst>
            <a:glow rad="228600">
              <a:srgbClr val="D09622">
                <a:alpha val="40000"/>
              </a:srgb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11.0  MENGAPA PENTINGNYA               SKK CORE ABILITIES ?</a:t>
            </a:r>
            <a:endParaRPr lang="en-US" sz="38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" y="3734410"/>
            <a:ext cx="9143998" cy="2595983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500" dirty="0" err="1">
                <a:solidFill>
                  <a:srgbClr val="000066"/>
                </a:solidFill>
              </a:rPr>
              <a:t>Secara</a:t>
            </a:r>
            <a:r>
              <a:rPr lang="en-US" sz="2500" dirty="0">
                <a:solidFill>
                  <a:srgbClr val="000066"/>
                </a:solidFill>
              </a:rPr>
              <a:t> </a:t>
            </a:r>
            <a:r>
              <a:rPr lang="en-US" sz="2500" dirty="0" err="1">
                <a:solidFill>
                  <a:srgbClr val="000066"/>
                </a:solidFill>
              </a:rPr>
              <a:t>umum</a:t>
            </a:r>
            <a:r>
              <a:rPr lang="en-US" sz="2500" dirty="0">
                <a:solidFill>
                  <a:srgbClr val="000066"/>
                </a:solidFill>
              </a:rPr>
              <a:t> </a:t>
            </a:r>
            <a:r>
              <a:rPr lang="en-US" sz="2500" dirty="0" err="1">
                <a:solidFill>
                  <a:srgbClr val="000066"/>
                </a:solidFill>
              </a:rPr>
              <a:t>pentingnya</a:t>
            </a:r>
            <a:r>
              <a:rPr lang="en-US" sz="2500" dirty="0">
                <a:solidFill>
                  <a:srgbClr val="000066"/>
                </a:solidFill>
              </a:rPr>
              <a:t> </a:t>
            </a:r>
            <a:r>
              <a:rPr lang="en-US" sz="2500" b="1" i="1" dirty="0">
                <a:solidFill>
                  <a:srgbClr val="000066"/>
                </a:solidFill>
              </a:rPr>
              <a:t>CORE ABILITIES</a:t>
            </a:r>
            <a:r>
              <a:rPr lang="en-US" sz="2500" dirty="0">
                <a:solidFill>
                  <a:srgbClr val="000066"/>
                </a:solidFill>
              </a:rPr>
              <a:t> </a:t>
            </a:r>
            <a:r>
              <a:rPr lang="en-US" sz="2500" dirty="0" err="1">
                <a:solidFill>
                  <a:srgbClr val="000066"/>
                </a:solidFill>
              </a:rPr>
              <a:t>kerana</a:t>
            </a:r>
            <a:r>
              <a:rPr lang="en-US" sz="2500" dirty="0">
                <a:solidFill>
                  <a:srgbClr val="000066"/>
                </a:solidFill>
              </a:rPr>
              <a:t> </a:t>
            </a:r>
            <a:r>
              <a:rPr lang="en-US" sz="2500" dirty="0" err="1">
                <a:solidFill>
                  <a:srgbClr val="000066"/>
                </a:solidFill>
              </a:rPr>
              <a:t>ia</a:t>
            </a:r>
            <a:r>
              <a:rPr lang="en-US" sz="2500" dirty="0">
                <a:solidFill>
                  <a:srgbClr val="000066"/>
                </a:solidFill>
              </a:rPr>
              <a:t> </a:t>
            </a:r>
            <a:r>
              <a:rPr lang="en-US" sz="2500" dirty="0" err="1">
                <a:solidFill>
                  <a:srgbClr val="000066"/>
                </a:solidFill>
              </a:rPr>
              <a:t>menyediakan</a:t>
            </a:r>
            <a:r>
              <a:rPr lang="en-US" sz="2500" dirty="0">
                <a:solidFill>
                  <a:srgbClr val="000066"/>
                </a:solidFill>
              </a:rPr>
              <a:t>: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500" b="1" dirty="0">
                <a:solidFill>
                  <a:srgbClr val="000066"/>
                </a:solidFill>
              </a:rPr>
              <a:t>“</a:t>
            </a:r>
            <a:r>
              <a:rPr lang="en-US" sz="2500" b="1" dirty="0" err="1">
                <a:solidFill>
                  <a:srgbClr val="000066"/>
                </a:solidFill>
              </a:rPr>
              <a:t>pengetahuan</a:t>
            </a:r>
            <a:r>
              <a:rPr lang="en-US" sz="2500" b="1" dirty="0">
                <a:solidFill>
                  <a:srgbClr val="000066"/>
                </a:solidFill>
              </a:rPr>
              <a:t>, </a:t>
            </a:r>
            <a:r>
              <a:rPr lang="en-US" sz="2500" b="1" dirty="0" err="1">
                <a:solidFill>
                  <a:srgbClr val="000066"/>
                </a:solidFill>
              </a:rPr>
              <a:t>kemahiran</a:t>
            </a:r>
            <a:r>
              <a:rPr lang="en-US" sz="2500" b="1" dirty="0">
                <a:solidFill>
                  <a:srgbClr val="000066"/>
                </a:solidFill>
              </a:rPr>
              <a:t> </a:t>
            </a:r>
            <a:r>
              <a:rPr lang="en-US" sz="2500" b="1" dirty="0" err="1">
                <a:solidFill>
                  <a:srgbClr val="000066"/>
                </a:solidFill>
              </a:rPr>
              <a:t>dan</a:t>
            </a:r>
            <a:r>
              <a:rPr lang="en-US" sz="2500" b="1" dirty="0">
                <a:solidFill>
                  <a:srgbClr val="000066"/>
                </a:solidFill>
              </a:rPr>
              <a:t> </a:t>
            </a:r>
            <a:r>
              <a:rPr lang="en-US" sz="2500" b="1" dirty="0" err="1">
                <a:solidFill>
                  <a:srgbClr val="000066"/>
                </a:solidFill>
              </a:rPr>
              <a:t>kefahaman</a:t>
            </a:r>
            <a:r>
              <a:rPr lang="en-US" sz="2500" b="1" dirty="0">
                <a:solidFill>
                  <a:srgbClr val="000066"/>
                </a:solidFill>
              </a:rPr>
              <a:t>, </a:t>
            </a:r>
            <a:r>
              <a:rPr lang="en-US" sz="2500" b="1" dirty="0">
                <a:solidFill>
                  <a:srgbClr val="CC0000"/>
                </a:solidFill>
              </a:rPr>
              <a:t>DAN </a:t>
            </a:r>
            <a:r>
              <a:rPr lang="en-US" sz="2500" b="1" dirty="0" err="1">
                <a:solidFill>
                  <a:schemeClr val="tx1"/>
                </a:solidFill>
              </a:rPr>
              <a:t>keupayaan</a:t>
            </a:r>
            <a:r>
              <a:rPr lang="en-US" sz="2500" b="1" dirty="0">
                <a:solidFill>
                  <a:schemeClr val="tx1"/>
                </a:solidFill>
              </a:rPr>
              <a:t> </a:t>
            </a:r>
            <a:r>
              <a:rPr lang="en-US" sz="2500" b="1" dirty="0" err="1">
                <a:solidFill>
                  <a:schemeClr val="tx1"/>
                </a:solidFill>
              </a:rPr>
              <a:t>menggunakannya</a:t>
            </a:r>
            <a:r>
              <a:rPr lang="en-US" sz="2500" b="1" dirty="0">
                <a:solidFill>
                  <a:schemeClr val="tx1"/>
                </a:solidFill>
              </a:rPr>
              <a:t> </a:t>
            </a:r>
            <a:r>
              <a:rPr lang="en-US" sz="2500" b="1" dirty="0" err="1">
                <a:solidFill>
                  <a:schemeClr val="tx1"/>
                </a:solidFill>
              </a:rPr>
              <a:t>secara</a:t>
            </a:r>
            <a:r>
              <a:rPr lang="en-US" sz="2500" b="1" dirty="0">
                <a:solidFill>
                  <a:schemeClr val="tx1"/>
                </a:solidFill>
              </a:rPr>
              <a:t> </a:t>
            </a:r>
            <a:r>
              <a:rPr lang="en-US" sz="2500" b="1" dirty="0" err="1">
                <a:solidFill>
                  <a:schemeClr val="tx1"/>
                </a:solidFill>
              </a:rPr>
              <a:t>kritikal</a:t>
            </a:r>
            <a:r>
              <a:rPr lang="en-US" sz="2500" b="1" dirty="0">
                <a:solidFill>
                  <a:schemeClr val="tx1"/>
                </a:solidFill>
              </a:rPr>
              <a:t>, </a:t>
            </a:r>
            <a:r>
              <a:rPr lang="en-US" sz="2500" b="1" dirty="0" err="1">
                <a:solidFill>
                  <a:schemeClr val="tx1"/>
                </a:solidFill>
              </a:rPr>
              <a:t>kreatif</a:t>
            </a:r>
            <a:r>
              <a:rPr lang="en-US" sz="2500" b="1" dirty="0">
                <a:solidFill>
                  <a:schemeClr val="tx1"/>
                </a:solidFill>
              </a:rPr>
              <a:t> </a:t>
            </a:r>
            <a:r>
              <a:rPr lang="en-US" sz="2500" b="1" dirty="0" err="1">
                <a:solidFill>
                  <a:schemeClr val="tx1"/>
                </a:solidFill>
              </a:rPr>
              <a:t>dalam</a:t>
            </a:r>
            <a:r>
              <a:rPr lang="en-US" sz="2500" b="1" dirty="0">
                <a:solidFill>
                  <a:srgbClr val="CC0000"/>
                </a:solidFill>
              </a:rPr>
              <a:t> </a:t>
            </a:r>
            <a:r>
              <a:rPr lang="en-US" sz="2500" b="1" dirty="0" err="1">
                <a:solidFill>
                  <a:srgbClr val="CC0000"/>
                </a:solidFill>
              </a:rPr>
              <a:t>pelbagai</a:t>
            </a:r>
            <a:r>
              <a:rPr lang="en-US" sz="2500" b="1" dirty="0">
                <a:solidFill>
                  <a:srgbClr val="CC0000"/>
                </a:solidFill>
              </a:rPr>
              <a:t> </a:t>
            </a:r>
            <a:r>
              <a:rPr lang="en-US" sz="2500" b="1" dirty="0" err="1">
                <a:solidFill>
                  <a:srgbClr val="CC0000"/>
                </a:solidFill>
              </a:rPr>
              <a:t>konteks</a:t>
            </a:r>
            <a:r>
              <a:rPr lang="en-US" sz="2500" b="1" dirty="0" smtClean="0">
                <a:solidFill>
                  <a:srgbClr val="CC0000"/>
                </a:solidFill>
              </a:rPr>
              <a:t>”</a:t>
            </a:r>
            <a:endParaRPr lang="en-US" sz="25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18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59786" y="1901950"/>
            <a:ext cx="7635249" cy="4123036"/>
          </a:xfrm>
        </p:spPr>
        <p:txBody>
          <a:bodyPr>
            <a:noAutofit/>
          </a:bodyPr>
          <a:lstStyle/>
          <a:p>
            <a:pPr marL="441325" indent="-441325" algn="just" eaLnBrk="0" hangingPunct="0"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ea typeface="Times New Roman" pitchFamily="18" charset="0"/>
                <a:cs typeface="Arial" pitchFamily="34" charset="0"/>
              </a:rPr>
              <a:t>Perkara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Am:</a:t>
            </a:r>
          </a:p>
          <a:p>
            <a:pPr marL="1071563" lvl="2" indent="-534988" algn="just" eaLnBrk="0" hangingPunct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b="1" dirty="0" err="1" smtClean="0">
                <a:ea typeface="Times New Roman" pitchFamily="18" charset="0"/>
                <a:cs typeface="Arial" pitchFamily="34" charset="0"/>
              </a:rPr>
              <a:t>Wajib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bagi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semua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program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persijilan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ms-MY" dirty="0">
                <a:ea typeface="Times New Roman" pitchFamily="18" charset="0"/>
                <a:cs typeface="Arial" pitchFamily="34" charset="0"/>
              </a:rPr>
              <a:t>SKM, DKM dan DLKM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melalui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Pusat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Bertauliah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. </a:t>
            </a:r>
            <a:endParaRPr lang="en-US" dirty="0" smtClean="0"/>
          </a:p>
          <a:p>
            <a:pPr marL="1071563" lvl="2" indent="-534988" algn="just" eaLnBrk="0" hangingPunct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dirty="0" err="1" smtClean="0">
                <a:cs typeface="Times New Roman" pitchFamily="18" charset="0"/>
              </a:rPr>
              <a:t>Pelaksanaan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SKK </a:t>
            </a:r>
            <a:r>
              <a:rPr lang="en-US" i="1" dirty="0">
                <a:cs typeface="Times New Roman" pitchFamily="18" charset="0"/>
              </a:rPr>
              <a:t>Core Abilities </a:t>
            </a:r>
            <a:r>
              <a:rPr lang="en-US" dirty="0" err="1">
                <a:cs typeface="Times New Roman" pitchFamily="18" charset="0"/>
              </a:rPr>
              <a:t>hendaklah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bermula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dari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Tahap</a:t>
            </a:r>
            <a:r>
              <a:rPr lang="en-US" dirty="0">
                <a:cs typeface="Times New Roman" pitchFamily="18" charset="0"/>
              </a:rPr>
              <a:t> 1 </a:t>
            </a:r>
            <a:r>
              <a:rPr lang="en-US" dirty="0" err="1">
                <a:cs typeface="Times New Roman" pitchFamily="18" charset="0"/>
              </a:rPr>
              <a:t>bagi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semua</a:t>
            </a:r>
            <a:r>
              <a:rPr lang="en-US" dirty="0">
                <a:cs typeface="Times New Roman" pitchFamily="18" charset="0"/>
              </a:rPr>
              <a:t> program SKPK </a:t>
            </a:r>
            <a:r>
              <a:rPr lang="en-US" b="1" dirty="0" err="1">
                <a:cs typeface="Times New Roman" pitchFamily="18" charset="0"/>
              </a:rPr>
              <a:t>sama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ada</a:t>
            </a:r>
            <a:r>
              <a:rPr lang="en-US" b="1" dirty="0">
                <a:cs typeface="Times New Roman" pitchFamily="18" charset="0"/>
              </a:rPr>
              <a:t> yang </a:t>
            </a:r>
            <a:r>
              <a:rPr lang="en-US" b="1" dirty="0" err="1">
                <a:cs typeface="Times New Roman" pitchFamily="18" charset="0"/>
              </a:rPr>
              <a:t>bermula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dari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>
                <a:cs typeface="Times New Roman" pitchFamily="18" charset="0"/>
              </a:rPr>
              <a:t>Tahap</a:t>
            </a:r>
            <a:r>
              <a:rPr lang="en-US" b="1" dirty="0">
                <a:cs typeface="Times New Roman" pitchFamily="18" charset="0"/>
              </a:rPr>
              <a:t> 1 </a:t>
            </a:r>
            <a:r>
              <a:rPr lang="en-US" b="1" dirty="0" err="1">
                <a:cs typeface="Times New Roman" pitchFamily="18" charset="0"/>
              </a:rPr>
              <a:t>atau</a:t>
            </a:r>
            <a:r>
              <a:rPr lang="en-US" b="1" dirty="0">
                <a:cs typeface="Times New Roman" pitchFamily="18" charset="0"/>
              </a:rPr>
              <a:t> pun </a:t>
            </a:r>
            <a:r>
              <a:rPr lang="en-US" b="1" dirty="0" err="1">
                <a:cs typeface="Times New Roman" pitchFamily="18" charset="0"/>
              </a:rPr>
              <a:t>tidak</a:t>
            </a:r>
            <a:r>
              <a:rPr lang="en-US" dirty="0">
                <a:cs typeface="Times New Roman" pitchFamily="18" charset="0"/>
              </a:rPr>
              <a:t>.</a:t>
            </a:r>
            <a:endParaRPr lang="en-US" dirty="0"/>
          </a:p>
          <a:p>
            <a:pPr marL="1071563" lvl="2" indent="-534988" algn="just" eaLnBrk="0" hangingPunct="0">
              <a:lnSpc>
                <a:spcPct val="150000"/>
              </a:lnSpc>
              <a:spcBef>
                <a:spcPts val="0"/>
              </a:spcBef>
              <a:buFont typeface="Calibri" pitchFamily="34" charset="0"/>
              <a:buAutoNum type="arabicPeriod"/>
            </a:pP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Tidak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terpakai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bagi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program-program SKK yang lain. 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07080" y="374900"/>
            <a:ext cx="8236919" cy="1221640"/>
          </a:xfrm>
          <a:effectLst>
            <a:glow rad="228600">
              <a:srgbClr val="D09622">
                <a:alpha val="40000"/>
              </a:srgb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12.0  KAEDAH PELAKSANAAN                SKK CORE ABILITIES</a:t>
            </a:r>
            <a:endParaRPr lang="en-US" sz="38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44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2490" y="1443835"/>
            <a:ext cx="7635250" cy="5191969"/>
          </a:xfrm>
        </p:spPr>
        <p:txBody>
          <a:bodyPr>
            <a:noAutofit/>
          </a:bodyPr>
          <a:lstStyle/>
          <a:p>
            <a:pPr marL="441325" indent="-441325" algn="just" eaLnBrk="0" hangingPunct="0"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ea typeface="Times New Roman" pitchFamily="18" charset="0"/>
                <a:cs typeface="Arial" pitchFamily="34" charset="0"/>
              </a:rPr>
              <a:t>Tempoh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ea typeface="Times New Roman" pitchFamily="18" charset="0"/>
                <a:cs typeface="Arial" pitchFamily="34" charset="0"/>
              </a:rPr>
              <a:t>Latihan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indent="0" algn="just" eaLnBrk="0" hangingPunct="0">
              <a:buNone/>
            </a:pPr>
            <a:endParaRPr lang="en-US" sz="1000" dirty="0">
              <a:ea typeface="Times New Roman" pitchFamily="18" charset="0"/>
              <a:cs typeface="Arial" pitchFamily="34" charset="0"/>
            </a:endParaRPr>
          </a:p>
          <a:p>
            <a:pPr marL="898525" lvl="2" indent="-361950" algn="just" eaLnBrk="0" hangingPunct="0">
              <a:spcBef>
                <a:spcPts val="0"/>
              </a:spcBef>
              <a:buFontTx/>
              <a:buAutoNum type="arabicPeriod"/>
            </a:pPr>
            <a:r>
              <a:rPr lang="en-US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Pelaksanaan</a:t>
            </a:r>
            <a:r>
              <a:rPr lang="en-US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latihan</a:t>
            </a:r>
            <a:r>
              <a:rPr lang="en-US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teori</a:t>
            </a:r>
            <a:r>
              <a:rPr lang="en-US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hendaklah</a:t>
            </a:r>
            <a:r>
              <a:rPr lang="en-US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dilaksanakan</a:t>
            </a:r>
            <a:r>
              <a:rPr lang="en-US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secara</a:t>
            </a:r>
            <a:r>
              <a:rPr lang="en-US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berasingan</a:t>
            </a:r>
            <a:r>
              <a:rPr lang="en-US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US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tempoh</a:t>
            </a:r>
            <a:r>
              <a:rPr lang="en-US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latihan</a:t>
            </a:r>
            <a:r>
              <a:rPr lang="en-US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termasuk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di </a:t>
            </a:r>
            <a:r>
              <a:rPr lang="en-US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tempoh</a:t>
            </a:r>
            <a:r>
              <a:rPr lang="en-US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latihan</a:t>
            </a:r>
            <a:r>
              <a:rPr lang="en-US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program SKPK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536575" lvl="2" indent="0" algn="just" eaLnBrk="0" hangingPunct="0">
              <a:spcBef>
                <a:spcPts val="0"/>
              </a:spcBef>
              <a:buNone/>
            </a:pPr>
            <a:endParaRPr lang="en-US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36575" lvl="2" indent="0" algn="just" eaLnBrk="0" hangingPunct="0">
              <a:spcBef>
                <a:spcPts val="0"/>
              </a:spcBef>
              <a:buNone/>
            </a:pPr>
            <a:endParaRPr lang="en-US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36575" lvl="2" indent="0" algn="just" eaLnBrk="0" hangingPunct="0">
              <a:spcBef>
                <a:spcPts val="0"/>
              </a:spcBef>
              <a:buNone/>
            </a:pPr>
            <a:endParaRPr lang="en-US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36575" lvl="2" indent="0" algn="just" eaLnBrk="0" hangingPunct="0">
              <a:spcBef>
                <a:spcPts val="0"/>
              </a:spcBef>
              <a:buNone/>
            </a:pPr>
            <a:endParaRPr lang="en-US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36575" lvl="2" indent="0" algn="just" eaLnBrk="0" hangingPunct="0">
              <a:spcBef>
                <a:spcPts val="0"/>
              </a:spcBef>
              <a:buNone/>
            </a:pPr>
            <a:endParaRPr lang="en-US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36575" lvl="2" indent="0" algn="just" eaLnBrk="0" hangingPunct="0">
              <a:spcBef>
                <a:spcPts val="0"/>
              </a:spcBef>
              <a:buNone/>
            </a:pPr>
            <a:endParaRPr lang="en-US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36575" lvl="2" indent="0" algn="just" eaLnBrk="0" hangingPunct="0">
              <a:spcBef>
                <a:spcPts val="0"/>
              </a:spcBef>
              <a:buNone/>
            </a:pPr>
            <a:endParaRPr lang="en-US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36575" lvl="2" indent="0" algn="just" eaLnBrk="0" hangingPunct="0">
              <a:spcBef>
                <a:spcPts val="0"/>
              </a:spcBef>
              <a:buNone/>
            </a:pPr>
            <a:endParaRPr lang="en-US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36575" lvl="2" indent="0" algn="just" eaLnBrk="0" hangingPunct="0">
              <a:spcBef>
                <a:spcPts val="0"/>
              </a:spcBef>
              <a:buNone/>
            </a:pPr>
            <a:endParaRPr lang="en-US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993775" lvl="2" indent="-457200" algn="just" eaLnBrk="0" hangingPunct="0">
              <a:spcBef>
                <a:spcPts val="0"/>
              </a:spcBef>
              <a:buFont typeface="+mj-lt"/>
              <a:buAutoNum type="arabicPeriod" startAt="2"/>
            </a:pPr>
            <a:r>
              <a:rPr lang="en-US" sz="20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Latihan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amali</a:t>
            </a:r>
            <a:r>
              <a:rPr lang="en-US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bagi</a:t>
            </a:r>
            <a:r>
              <a:rPr lang="en-US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Core Abilities </a:t>
            </a:r>
            <a:r>
              <a:rPr lang="en-US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program SKPK </a:t>
            </a:r>
            <a:r>
              <a:rPr lang="en-US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hendaklah</a:t>
            </a:r>
            <a:r>
              <a:rPr lang="en-US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dilaksanakan</a:t>
            </a:r>
            <a:r>
              <a:rPr lang="en-US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bersekali</a:t>
            </a:r>
            <a:r>
              <a:rPr lang="en-US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tempoh</a:t>
            </a:r>
            <a:r>
              <a:rPr lang="en-US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latihan</a:t>
            </a:r>
            <a:r>
              <a:rPr lang="en-US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adalah</a:t>
            </a:r>
            <a:r>
              <a:rPr lang="en-US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terangkum</a:t>
            </a:r>
            <a:r>
              <a:rPr lang="en-US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US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tempoh</a:t>
            </a:r>
            <a:r>
              <a:rPr lang="en-US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latihan</a:t>
            </a:r>
            <a:r>
              <a:rPr lang="en-US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program SKPK.</a:t>
            </a:r>
          </a:p>
          <a:p>
            <a:pPr marL="1257300" lvl="2" indent="-342900" algn="just" eaLnBrk="0" hangingPunct="0">
              <a:lnSpc>
                <a:spcPct val="150000"/>
              </a:lnSpc>
              <a:buFontTx/>
              <a:buAutoNum type="arabicPeriod" startAt="2"/>
            </a:pPr>
            <a:endParaRPr lang="en-US" dirty="0">
              <a:ea typeface="Times New Roman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07080" y="69490"/>
            <a:ext cx="8236919" cy="1221640"/>
          </a:xfrm>
          <a:effectLst>
            <a:glow rad="228600">
              <a:srgbClr val="D09622">
                <a:alpha val="40000"/>
              </a:srgb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12.0  KAEDAH PELAKSANAAN                SKK CORE ABILITIES</a:t>
            </a:r>
            <a:endParaRPr lang="en-US" sz="38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4145406"/>
              </p:ext>
            </p:extLst>
          </p:nvPr>
        </p:nvGraphicFramePr>
        <p:xfrm>
          <a:off x="2739540" y="3123590"/>
          <a:ext cx="5039265" cy="2290574"/>
        </p:xfrm>
        <a:graphic>
          <a:graphicData uri="http://schemas.openxmlformats.org/drawingml/2006/table">
            <a:tbl>
              <a:tblPr/>
              <a:tblGrid>
                <a:gridCol w="1367801"/>
                <a:gridCol w="3671464"/>
              </a:tblGrid>
              <a:tr h="3751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Tahap</a:t>
                      </a:r>
                      <a:endParaRPr lang="en-MY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Tempoh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latihan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en-MY" sz="1600" b="1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teori</a:t>
                      </a:r>
                      <a:r>
                        <a:rPr lang="en-MY" sz="16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minimum </a:t>
                      </a:r>
                      <a:endParaRPr lang="en-MY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751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en-MY" sz="1600" dirty="0"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latin typeface="Arial"/>
                          <a:ea typeface="Times New Roman"/>
                        </a:rPr>
                        <a:t>40 jam</a:t>
                      </a:r>
                      <a:endParaRPr lang="en-MY" sz="1600" dirty="0"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en-MY" sz="1600" dirty="0"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latin typeface="Arial"/>
                          <a:ea typeface="Times New Roman"/>
                        </a:rPr>
                        <a:t>40 jam</a:t>
                      </a:r>
                      <a:endParaRPr lang="en-MY" sz="1600" dirty="0"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en-MY" sz="1600" dirty="0"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latin typeface="Arial"/>
                          <a:ea typeface="Times New Roman"/>
                        </a:rPr>
                        <a:t>80 jam</a:t>
                      </a:r>
                      <a:endParaRPr lang="en-MY" sz="1600" dirty="0"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en-MY" sz="1600" dirty="0"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latin typeface="Arial"/>
                          <a:ea typeface="Times New Roman"/>
                        </a:rPr>
                        <a:t>80 jam</a:t>
                      </a:r>
                      <a:endParaRPr lang="en-MY" sz="1600" dirty="0"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9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en-MY" sz="1600" dirty="0"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latin typeface="Arial"/>
                          <a:ea typeface="Times New Roman"/>
                        </a:rPr>
                        <a:t>80 jam</a:t>
                      </a:r>
                      <a:endParaRPr lang="en-MY" sz="1600" dirty="0"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9046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1749245"/>
            <a:ext cx="7482545" cy="4123035"/>
          </a:xfrm>
        </p:spPr>
        <p:txBody>
          <a:bodyPr>
            <a:noAutofit/>
          </a:bodyPr>
          <a:lstStyle/>
          <a:p>
            <a:pPr marL="441325" indent="-441325" algn="just" eaLnBrk="0" hangingPunct="0"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ea typeface="Times New Roman" pitchFamily="18" charset="0"/>
                <a:cs typeface="Arial" pitchFamily="34" charset="0"/>
              </a:rPr>
              <a:t>Pengajar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indent="0" algn="just" eaLnBrk="0" hangingPunct="0">
              <a:buNone/>
            </a:pPr>
            <a:endParaRPr lang="en-US" sz="1000" dirty="0" smtClean="0">
              <a:ea typeface="Times New Roman" pitchFamily="18" charset="0"/>
              <a:cs typeface="Arial" pitchFamily="34" charset="0"/>
            </a:endParaRPr>
          </a:p>
          <a:p>
            <a:pPr marL="898525" lvl="2" indent="-361950" algn="just" eaLnBrk="0" hangingPunct="0">
              <a:spcBef>
                <a:spcPts val="0"/>
              </a:spcBef>
              <a:buFontTx/>
              <a:buAutoNum type="arabicPeriod"/>
              <a:tabLst>
                <a:tab pos="898525" algn="l"/>
              </a:tabLst>
            </a:pPr>
            <a:r>
              <a:rPr lang="sv-SE" dirty="0">
                <a:ea typeface="Times New Roman" pitchFamily="18" charset="0"/>
                <a:cs typeface="Arial" pitchFamily="34" charset="0"/>
              </a:rPr>
              <a:t>Program SKK CORE ABILITIES boleh diajar oleh </a:t>
            </a:r>
            <a:r>
              <a:rPr lang="sv-SE" dirty="0" smtClean="0">
                <a:ea typeface="Times New Roman" pitchFamily="18" charset="0"/>
                <a:cs typeface="Arial" pitchFamily="34" charset="0"/>
              </a:rPr>
              <a:t>       </a:t>
            </a:r>
            <a:r>
              <a:rPr lang="sv-SE" b="1" dirty="0" smtClean="0">
                <a:ea typeface="Times New Roman" pitchFamily="18" charset="0"/>
                <a:cs typeface="Arial" pitchFamily="34" charset="0"/>
              </a:rPr>
              <a:t>PP </a:t>
            </a:r>
            <a:r>
              <a:rPr lang="sv-SE" b="1" dirty="0">
                <a:ea typeface="Times New Roman" pitchFamily="18" charset="0"/>
                <a:cs typeface="Arial" pitchFamily="34" charset="0"/>
              </a:rPr>
              <a:t>sedia ada atau TP yang dilantik oleh PB</a:t>
            </a:r>
            <a:r>
              <a:rPr lang="sv-SE" dirty="0">
                <a:ea typeface="Times New Roman" pitchFamily="18" charset="0"/>
                <a:cs typeface="Arial" pitchFamily="34" charset="0"/>
              </a:rPr>
              <a:t>. </a:t>
            </a:r>
            <a:endParaRPr lang="en-US" dirty="0"/>
          </a:p>
          <a:p>
            <a:pPr marL="898525" lvl="2" indent="-361950" algn="just" eaLnBrk="0" hangingPunct="0">
              <a:spcBef>
                <a:spcPts val="0"/>
              </a:spcBef>
              <a:buFontTx/>
              <a:buAutoNum type="arabicPeriod"/>
              <a:tabLst>
                <a:tab pos="898525" algn="l"/>
              </a:tabLst>
            </a:pPr>
            <a:r>
              <a:rPr lang="sv-SE" dirty="0">
                <a:cs typeface="Times New Roman" pitchFamily="18" charset="0"/>
              </a:rPr>
              <a:t>PP sedia ada atau TP yang dilantik hendaklah berpengetahuan dan berpengalaman dalam </a:t>
            </a:r>
            <a:r>
              <a:rPr lang="en-US" dirty="0">
                <a:cs typeface="Times New Roman" pitchFamily="18" charset="0"/>
              </a:rPr>
              <a:t>Unit </a:t>
            </a:r>
            <a:r>
              <a:rPr lang="en-US" dirty="0" err="1">
                <a:cs typeface="Times New Roman" pitchFamily="18" charset="0"/>
              </a:rPr>
              <a:t>Kemahiran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(Ability Unit) </a:t>
            </a:r>
            <a:r>
              <a:rPr lang="en-US" dirty="0">
                <a:cs typeface="Times New Roman" pitchFamily="18" charset="0"/>
              </a:rPr>
              <a:t>yang </a:t>
            </a:r>
            <a:r>
              <a:rPr lang="en-US" dirty="0" err="1">
                <a:cs typeface="Times New Roman" pitchFamily="18" charset="0"/>
              </a:rPr>
              <a:t>berkaitan</a:t>
            </a:r>
            <a:r>
              <a:rPr lang="sv-SE" dirty="0">
                <a:cs typeface="Times New Roman" pitchFamily="18" charset="0"/>
              </a:rPr>
              <a:t>. </a:t>
            </a:r>
            <a:endParaRPr lang="en-US" dirty="0"/>
          </a:p>
          <a:p>
            <a:pPr marL="898525" lvl="2" indent="-361950" algn="just" eaLnBrk="0" hangingPunct="0">
              <a:spcBef>
                <a:spcPts val="0"/>
              </a:spcBef>
              <a:buFontTx/>
              <a:buAutoNum type="arabicPeriod"/>
              <a:tabLst>
                <a:tab pos="898525" algn="l"/>
              </a:tabLst>
            </a:pPr>
            <a:r>
              <a:rPr lang="sv-SE" dirty="0">
                <a:cs typeface="Times New Roman" pitchFamily="18" charset="0"/>
              </a:rPr>
              <a:t>PP boleh mengajar dan menilai komponen teori dan amali.</a:t>
            </a:r>
            <a:endParaRPr lang="en-US" dirty="0"/>
          </a:p>
          <a:p>
            <a:pPr marL="898525" lvl="2" indent="-361950" algn="just" eaLnBrk="0" hangingPunct="0">
              <a:spcBef>
                <a:spcPts val="0"/>
              </a:spcBef>
              <a:buFontTx/>
              <a:buAutoNum type="arabicPeriod"/>
              <a:tabLst>
                <a:tab pos="898525" algn="l"/>
              </a:tabLst>
            </a:pPr>
            <a:r>
              <a:rPr lang="sv-SE" dirty="0">
                <a:cs typeface="Times New Roman" pitchFamily="18" charset="0"/>
              </a:rPr>
              <a:t>TP hanya dibenarkan untuk mengajar dan menilai komponen teori </a:t>
            </a:r>
            <a:r>
              <a:rPr lang="sv-SE" dirty="0" smtClean="0">
                <a:cs typeface="Times New Roman" pitchFamily="18" charset="0"/>
              </a:rPr>
              <a:t>sahaja</a:t>
            </a:r>
            <a:r>
              <a:rPr lang="en-US" dirty="0" smtClean="0">
                <a:cs typeface="Arial" pitchFamily="34" charset="0"/>
              </a:rPr>
              <a:t>.</a:t>
            </a:r>
            <a:endParaRPr lang="sv-SE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07080" y="69490"/>
            <a:ext cx="8236919" cy="1221640"/>
          </a:xfrm>
          <a:effectLst>
            <a:glow rad="228600">
              <a:srgbClr val="D09622">
                <a:alpha val="40000"/>
              </a:srgb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12.0  KAEDAH PELAKSANAAN                SKK CORE ABILITIES</a:t>
            </a:r>
            <a:endParaRPr lang="en-US" sz="38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304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65195" y="1749245"/>
            <a:ext cx="7482545" cy="4123035"/>
          </a:xfrm>
        </p:spPr>
        <p:txBody>
          <a:bodyPr>
            <a:noAutofit/>
          </a:bodyPr>
          <a:lstStyle/>
          <a:p>
            <a:pPr marL="441325" indent="-441325" algn="just" eaLnBrk="0" hangingPunct="0">
              <a:buFont typeface="Wingdings" panose="05000000000000000000" pitchFamily="2" charset="2"/>
              <a:buChar char="q"/>
            </a:pPr>
            <a:r>
              <a:rPr lang="en-US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ea typeface="Times New Roman" pitchFamily="18" charset="0"/>
                <a:cs typeface="Arial" pitchFamily="34" charset="0"/>
              </a:rPr>
              <a:t>Penyampaian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ea typeface="Times New Roman" pitchFamily="18" charset="0"/>
                <a:cs typeface="Arial" pitchFamily="34" charset="0"/>
              </a:rPr>
              <a:t>latihan</a:t>
            </a:r>
            <a:r>
              <a:rPr lang="en-US" b="1" dirty="0" smtClean="0">
                <a:ea typeface="Times New Roman" pitchFamily="18" charset="0"/>
                <a:cs typeface="Arial" pitchFamily="34" charset="0"/>
              </a:rPr>
              <a:t> TEORI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indent="0" algn="just" eaLnBrk="0" hangingPunct="0">
              <a:buNone/>
            </a:pPr>
            <a:endParaRPr lang="en-US" sz="1000" dirty="0" smtClean="0">
              <a:ea typeface="Times New Roman" pitchFamily="18" charset="0"/>
              <a:cs typeface="Arial" pitchFamily="34" charset="0"/>
            </a:endParaRPr>
          </a:p>
          <a:p>
            <a:pPr marL="993775" lvl="2" indent="-457200" algn="just" eaLnBrk="0" hangingPunct="0">
              <a:buFont typeface="Wingdings" panose="05000000000000000000" pitchFamily="2" charset="2"/>
              <a:buChar char="ü"/>
              <a:defRPr/>
            </a:pPr>
            <a:r>
              <a:rPr lang="en-US" dirty="0" err="1">
                <a:ea typeface="Times New Roman" pitchFamily="18" charset="0"/>
                <a:cs typeface="Arial" pitchFamily="34" charset="0"/>
              </a:rPr>
              <a:t>Pengajaran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dan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pembelajaran</a:t>
            </a:r>
            <a:r>
              <a:rPr lang="en-US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ea typeface="Times New Roman" pitchFamily="18" charset="0"/>
                <a:cs typeface="Arial" pitchFamily="34" charset="0"/>
              </a:rPr>
              <a:t>teori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:</a:t>
            </a:r>
          </a:p>
          <a:p>
            <a:pPr marL="1371600" lvl="2" indent="-377825" algn="just" eaLnBrk="0" hangingPunct="0">
              <a:buFont typeface="+mj-lt"/>
              <a:buAutoNum type="arabicPeriod"/>
              <a:defRPr/>
            </a:pPr>
            <a:r>
              <a:rPr lang="en-US" dirty="0" err="1" smtClean="0">
                <a:ea typeface="Times New Roman" pitchFamily="18" charset="0"/>
                <a:cs typeface="Arial" pitchFamily="34" charset="0"/>
              </a:rPr>
              <a:t>Dilaksanakan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>
                <a:ea typeface="Times New Roman" pitchFamily="18" charset="0"/>
                <a:cs typeface="Arial" pitchFamily="34" charset="0"/>
              </a:rPr>
              <a:t>di </a:t>
            </a:r>
            <a:r>
              <a:rPr lang="en-US" b="1" dirty="0" err="1">
                <a:ea typeface="Times New Roman" pitchFamily="18" charset="0"/>
                <a:cs typeface="Arial" pitchFamily="34" charset="0"/>
              </a:rPr>
              <a:t>peringkat</a:t>
            </a:r>
            <a:r>
              <a:rPr lang="en-US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ea typeface="Times New Roman" pitchFamily="18" charset="0"/>
                <a:cs typeface="Arial" pitchFamily="34" charset="0"/>
              </a:rPr>
              <a:t>permulaan</a:t>
            </a:r>
            <a:r>
              <a:rPr lang="en-US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ea typeface="Times New Roman" pitchFamily="18" charset="0"/>
                <a:cs typeface="Arial" pitchFamily="34" charset="0"/>
              </a:rPr>
              <a:t>latihan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mengikut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tahap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program SKPK yang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dijalankan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dan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secara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berasingan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. </a:t>
            </a:r>
            <a:endParaRPr lang="en-US" dirty="0"/>
          </a:p>
          <a:p>
            <a:pPr marL="1371600" lvl="2" indent="-377825" algn="just" eaLnBrk="0" hangingPunct="0">
              <a:buFont typeface="+mj-lt"/>
              <a:buAutoNum type="arabicPeriod"/>
              <a:defRPr/>
            </a:pPr>
            <a:r>
              <a:rPr lang="en-US" dirty="0" err="1">
                <a:ea typeface="Times New Roman" pitchFamily="18" charset="0"/>
                <a:cs typeface="Arial" pitchFamily="34" charset="0"/>
              </a:rPr>
              <a:t>Persijilan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Tahap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Tunggal (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tidak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mengikut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tahap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)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dilaksanakan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di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permulaan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program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bagi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semua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tahap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mengikut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kumpulan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program (band)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berkenaan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07080" y="69490"/>
            <a:ext cx="8236919" cy="1221640"/>
          </a:xfrm>
          <a:effectLst>
            <a:glow rad="228600">
              <a:srgbClr val="D09622">
                <a:alpha val="40000"/>
              </a:srgb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12.0  KAEDAH PELAKSANAAN                SKK CORE ABILITIES</a:t>
            </a:r>
            <a:endParaRPr lang="en-US" sz="38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948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374900"/>
            <a:ext cx="8229600" cy="610820"/>
          </a:xfrm>
          <a:effectLst>
            <a:glow rad="228600">
              <a:srgbClr val="D09622">
                <a:alpha val="40000"/>
              </a:srgbClr>
            </a:glow>
          </a:effectLst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2.0  JENIS-JENIS STANDARD</a:t>
            </a:r>
            <a:endParaRPr lang="en-US" sz="44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296260" y="1901951"/>
            <a:ext cx="8551480" cy="4733854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  <a:defRPr/>
            </a:pPr>
            <a:r>
              <a:rPr lang="en-US" sz="3200" b="1" dirty="0" smtClean="0">
                <a:solidFill>
                  <a:prstClr val="black"/>
                </a:solidFill>
                <a:cs typeface="Arial" pitchFamily="34" charset="0"/>
              </a:rPr>
              <a:t>NOSS 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- </a:t>
            </a:r>
            <a:r>
              <a:rPr lang="en-US" sz="3200" u="sng" dirty="0" smtClean="0">
                <a:solidFill>
                  <a:prstClr val="black"/>
                </a:solidFill>
                <a:cs typeface="Arial" pitchFamily="34" charset="0"/>
              </a:rPr>
              <a:t>N</a:t>
            </a:r>
            <a:r>
              <a:rPr lang="en-US" sz="3200" dirty="0" smtClean="0">
                <a:solidFill>
                  <a:prstClr val="black"/>
                </a:solidFill>
                <a:cs typeface="Arial" pitchFamily="34" charset="0"/>
              </a:rPr>
              <a:t>ational </a:t>
            </a:r>
            <a:r>
              <a:rPr lang="en-US" sz="3200" u="sng" dirty="0" smtClean="0">
                <a:solidFill>
                  <a:prstClr val="black"/>
                </a:solidFill>
                <a:cs typeface="Arial" pitchFamily="34" charset="0"/>
              </a:rPr>
              <a:t>O</a:t>
            </a:r>
            <a:r>
              <a:rPr lang="en-US" sz="3200" dirty="0" smtClean="0">
                <a:solidFill>
                  <a:prstClr val="black"/>
                </a:solidFill>
                <a:cs typeface="Arial" pitchFamily="34" charset="0"/>
              </a:rPr>
              <a:t>ccupational </a:t>
            </a:r>
            <a:r>
              <a:rPr lang="en-US" sz="3200" u="sng" dirty="0" smtClean="0">
                <a:solidFill>
                  <a:prstClr val="black"/>
                </a:solidFill>
                <a:cs typeface="Arial" pitchFamily="34" charset="0"/>
              </a:rPr>
              <a:t>S</a:t>
            </a:r>
            <a:r>
              <a:rPr lang="en-US" sz="3200" dirty="0" smtClean="0">
                <a:solidFill>
                  <a:prstClr val="black"/>
                </a:solidFill>
                <a:cs typeface="Arial" pitchFamily="34" charset="0"/>
              </a:rPr>
              <a:t>kills </a:t>
            </a:r>
            <a:r>
              <a:rPr lang="en-US" sz="3200" u="sng" dirty="0" smtClean="0">
                <a:solidFill>
                  <a:prstClr val="black"/>
                </a:solidFill>
                <a:cs typeface="Arial" pitchFamily="34" charset="0"/>
              </a:rPr>
              <a:t>S</a:t>
            </a:r>
            <a:r>
              <a:rPr lang="en-US" sz="3200" dirty="0" smtClean="0">
                <a:solidFill>
                  <a:prstClr val="black"/>
                </a:solidFill>
                <a:cs typeface="Arial" pitchFamily="34" charset="0"/>
              </a:rPr>
              <a:t>ta</a:t>
            </a:r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>nda</a:t>
            </a:r>
            <a:r>
              <a:rPr lang="en-US" sz="3200" dirty="0" smtClean="0">
                <a:solidFill>
                  <a:prstClr val="black"/>
                </a:solidFill>
                <a:cs typeface="Arial" pitchFamily="34" charset="0"/>
              </a:rPr>
              <a:t>rd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.</a:t>
            </a:r>
          </a:p>
          <a:p>
            <a:pPr marL="977900" indent="-520700" algn="just">
              <a:buFont typeface="Wingdings" pitchFamily="2" charset="2"/>
              <a:buChar char="q"/>
              <a:defRPr/>
            </a:pP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Dokumen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yang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menggariskan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keterampilan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yang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diperlukan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oleh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seseorang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pekerja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mahir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yang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bekerja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di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Malaysia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bagi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cs typeface="Arial" pitchFamily="34" charset="0"/>
              </a:rPr>
              <a:t>sesuatu</a:t>
            </a:r>
            <a:r>
              <a:rPr lang="en-US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cs typeface="Arial" pitchFamily="34" charset="0"/>
              </a:rPr>
              <a:t>bidang</a:t>
            </a:r>
            <a:r>
              <a:rPr lang="en-US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cs typeface="Arial" pitchFamily="34" charset="0"/>
              </a:rPr>
              <a:t>dan</a:t>
            </a:r>
            <a:r>
              <a:rPr lang="en-US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cs typeface="Arial" pitchFamily="34" charset="0"/>
              </a:rPr>
              <a:t>tahap</a:t>
            </a:r>
            <a:r>
              <a:rPr lang="en-US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cs typeface="Arial" pitchFamily="34" charset="0"/>
              </a:rPr>
              <a:t>pekerjaan</a:t>
            </a:r>
            <a:r>
              <a:rPr lang="en-US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serta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laluan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untuk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mencapai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keterampilan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tersebut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.</a:t>
            </a:r>
          </a:p>
          <a:p>
            <a:pPr marL="977900" indent="-520700" algn="just">
              <a:buNone/>
              <a:defRPr/>
            </a:pPr>
            <a:endParaRPr lang="en-US" sz="14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514350" indent="-514350" algn="just">
              <a:buFont typeface="+mj-lt"/>
              <a:buAutoNum type="arabicPeriod" startAt="2"/>
              <a:defRPr/>
            </a:pP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NCS - </a:t>
            </a:r>
            <a:r>
              <a:rPr lang="en-US" sz="3200" b="1" u="sng" dirty="0" smtClean="0">
                <a:solidFill>
                  <a:srgbClr val="000000"/>
                </a:solidFill>
                <a:cs typeface="Arial" pitchFamily="34" charset="0"/>
              </a:rPr>
              <a:t>N</a:t>
            </a:r>
            <a:r>
              <a:rPr lang="en-US" sz="3200" dirty="0" smtClean="0">
                <a:solidFill>
                  <a:srgbClr val="000000"/>
                </a:solidFill>
                <a:cs typeface="Arial" pitchFamily="34" charset="0"/>
              </a:rPr>
              <a:t>ational </a:t>
            </a:r>
            <a:r>
              <a:rPr lang="en-US" sz="3200" b="1" u="sng" dirty="0" smtClean="0">
                <a:solidFill>
                  <a:srgbClr val="000000"/>
                </a:solidFill>
                <a:cs typeface="Arial" pitchFamily="34" charset="0"/>
              </a:rPr>
              <a:t>C</a:t>
            </a:r>
            <a:r>
              <a:rPr lang="en-US" sz="3200" dirty="0" smtClean="0">
                <a:solidFill>
                  <a:srgbClr val="000000"/>
                </a:solidFill>
                <a:cs typeface="Arial" pitchFamily="34" charset="0"/>
              </a:rPr>
              <a:t>ompetency </a:t>
            </a:r>
            <a:r>
              <a:rPr lang="en-US" sz="3200" b="1" u="sng" dirty="0" smtClean="0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en-US" sz="3200" dirty="0" smtClean="0">
                <a:solidFill>
                  <a:srgbClr val="000000"/>
                </a:solidFill>
                <a:cs typeface="Arial" pitchFamily="34" charset="0"/>
              </a:rPr>
              <a:t>tandard.</a:t>
            </a:r>
          </a:p>
          <a:p>
            <a:pPr marL="977900" indent="-520700" algn="just">
              <a:buFont typeface="Wingdings" pitchFamily="2" charset="2"/>
              <a:buChar char="q"/>
              <a:defRPr/>
            </a:pPr>
            <a:r>
              <a:rPr lang="en-US" dirty="0" err="1" smtClean="0">
                <a:solidFill>
                  <a:srgbClr val="000000"/>
                </a:solidFill>
                <a:cs typeface="Arial" pitchFamily="34" charset="0"/>
              </a:rPr>
              <a:t>Dokumen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 yang </a:t>
            </a:r>
            <a:r>
              <a:rPr lang="en-US" dirty="0" err="1" smtClean="0">
                <a:solidFill>
                  <a:srgbClr val="000000"/>
                </a:solidFill>
                <a:cs typeface="Arial" pitchFamily="34" charset="0"/>
              </a:rPr>
              <a:t>menggariskan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pitchFamily="34" charset="0"/>
              </a:rPr>
              <a:t>keterampilan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 yang </a:t>
            </a:r>
            <a:r>
              <a:rPr lang="en-US" dirty="0" err="1" smtClean="0">
                <a:solidFill>
                  <a:srgbClr val="000000"/>
                </a:solidFill>
                <a:cs typeface="Arial" pitchFamily="34" charset="0"/>
              </a:rPr>
              <a:t>diperlukan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pitchFamily="34" charset="0"/>
              </a:rPr>
              <a:t>oleh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pitchFamily="34" charset="0"/>
              </a:rPr>
              <a:t>seseorang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pitchFamily="34" charset="0"/>
              </a:rPr>
              <a:t>di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cs typeface="Arial" pitchFamily="34" charset="0"/>
              </a:rPr>
              <a:t>dalam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Arial" pitchFamily="34" charset="0"/>
              </a:rPr>
              <a:t>sesuatu</a:t>
            </a:r>
            <a:r>
              <a:rPr lang="en-US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Arial" pitchFamily="34" charset="0"/>
              </a:rPr>
              <a:t>bidang</a:t>
            </a:r>
            <a:r>
              <a:rPr lang="en-US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Arial" pitchFamily="34" charset="0"/>
              </a:rPr>
              <a:t>kemahiran</a:t>
            </a:r>
            <a:r>
              <a:rPr lang="en-US" dirty="0" smtClean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marL="1019175" indent="-514350" algn="just">
              <a:buFont typeface="Wingdings" pitchFamily="2" charset="2"/>
              <a:buChar char="q"/>
              <a:defRPr/>
            </a:pPr>
            <a:endParaRPr lang="en-US" sz="3200" kern="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59785" y="1749245"/>
            <a:ext cx="7787955" cy="4123035"/>
          </a:xfrm>
        </p:spPr>
        <p:txBody>
          <a:bodyPr>
            <a:noAutofit/>
          </a:bodyPr>
          <a:lstStyle/>
          <a:p>
            <a:pPr marL="441325" indent="-441325" algn="just" eaLnBrk="0" hangingPunct="0">
              <a:buFont typeface="Wingdings" panose="05000000000000000000" pitchFamily="2" charset="2"/>
              <a:buChar char="q"/>
            </a:pPr>
            <a:r>
              <a:rPr lang="en-US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ea typeface="Times New Roman" pitchFamily="18" charset="0"/>
                <a:cs typeface="Arial" pitchFamily="34" charset="0"/>
              </a:rPr>
              <a:t>Penyampaian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 err="1" smtClean="0">
                <a:ea typeface="Times New Roman" pitchFamily="18" charset="0"/>
                <a:cs typeface="Arial" pitchFamily="34" charset="0"/>
              </a:rPr>
              <a:t>latihan</a:t>
            </a:r>
            <a:r>
              <a:rPr lang="en-US" b="1" dirty="0" smtClean="0">
                <a:ea typeface="Times New Roman" pitchFamily="18" charset="0"/>
                <a:cs typeface="Arial" pitchFamily="34" charset="0"/>
              </a:rPr>
              <a:t> AMALI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indent="0" algn="just" eaLnBrk="0" hangingPunct="0">
              <a:buNone/>
            </a:pPr>
            <a:endParaRPr lang="en-US" sz="1000" dirty="0" smtClean="0">
              <a:ea typeface="Times New Roman" pitchFamily="18" charset="0"/>
              <a:cs typeface="Arial" pitchFamily="34" charset="0"/>
            </a:endParaRPr>
          </a:p>
          <a:p>
            <a:pPr marL="993775" lvl="2" indent="-457200" algn="just" eaLnBrk="0" hangingPunct="0">
              <a:spcBef>
                <a:spcPts val="0"/>
              </a:spcBef>
              <a:buFontTx/>
              <a:buAutoNum type="arabicPeriod"/>
            </a:pPr>
            <a:r>
              <a:rPr lang="en-US" dirty="0" err="1">
                <a:ea typeface="Times New Roman" pitchFamily="18" charset="0"/>
                <a:cs typeface="Arial" pitchFamily="34" charset="0"/>
              </a:rPr>
              <a:t>Pengajaran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dan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pembelajaran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sv-SE" b="1" dirty="0">
                <a:ea typeface="Times New Roman" pitchFamily="18" charset="0"/>
                <a:cs typeface="Arial" pitchFamily="34" charset="0"/>
              </a:rPr>
              <a:t>amali</a:t>
            </a:r>
            <a:r>
              <a:rPr lang="sv-SE" dirty="0">
                <a:ea typeface="Times New Roman" pitchFamily="18" charset="0"/>
                <a:cs typeface="Arial" pitchFamily="34" charset="0"/>
              </a:rPr>
              <a:t> hendaklah dilaksanakan secara </a:t>
            </a:r>
            <a:r>
              <a:rPr lang="sv-SE" b="1" dirty="0" smtClean="0">
                <a:ea typeface="Times New Roman" pitchFamily="18" charset="0"/>
                <a:cs typeface="Arial" pitchFamily="34" charset="0"/>
              </a:rPr>
              <a:t>terangkum</a:t>
            </a:r>
            <a:r>
              <a:rPr lang="sv-SE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sv-SE" dirty="0">
                <a:ea typeface="Times New Roman" pitchFamily="18" charset="0"/>
                <a:cs typeface="Arial" pitchFamily="34" charset="0"/>
              </a:rPr>
              <a:t>dengan program SKPK berkenaan. </a:t>
            </a:r>
          </a:p>
          <a:p>
            <a:pPr marL="993775" lvl="2" indent="-457200" algn="just" eaLnBrk="0" hangingPunct="0">
              <a:spcBef>
                <a:spcPts val="0"/>
              </a:spcBef>
              <a:buFontTx/>
              <a:buAutoNum type="arabicPeriod"/>
            </a:pPr>
            <a:r>
              <a:rPr lang="sv-SE" dirty="0" smtClean="0">
                <a:ea typeface="Times New Roman" pitchFamily="18" charset="0"/>
                <a:cs typeface="Arial" pitchFamily="34" charset="0"/>
              </a:rPr>
              <a:t>PB hendaklah </a:t>
            </a:r>
            <a:r>
              <a:rPr lang="sv-SE" dirty="0">
                <a:ea typeface="Times New Roman" pitchFamily="18" charset="0"/>
                <a:cs typeface="Arial" pitchFamily="34" charset="0"/>
              </a:rPr>
              <a:t>memastikan semua Kemahiran (</a:t>
            </a:r>
            <a:r>
              <a:rPr lang="sv-SE" i="1" dirty="0">
                <a:ea typeface="Times New Roman" pitchFamily="18" charset="0"/>
                <a:cs typeface="Arial" pitchFamily="34" charset="0"/>
              </a:rPr>
              <a:t>Abilities</a:t>
            </a:r>
            <a:r>
              <a:rPr lang="sv-SE" dirty="0">
                <a:ea typeface="Times New Roman" pitchFamily="18" charset="0"/>
                <a:cs typeface="Arial" pitchFamily="34" charset="0"/>
              </a:rPr>
              <a:t>) dinilai dalam tempoh pembelajaran SKPK. </a:t>
            </a:r>
          </a:p>
          <a:p>
            <a:pPr marL="993775" lvl="2" indent="-457200" algn="just" eaLnBrk="0" hangingPunct="0">
              <a:spcBef>
                <a:spcPts val="0"/>
              </a:spcBef>
              <a:buFontTx/>
              <a:buAutoNum type="arabicPeriod"/>
            </a:pPr>
            <a:r>
              <a:rPr lang="sv-SE" dirty="0">
                <a:ea typeface="Times New Roman" pitchFamily="18" charset="0"/>
                <a:cs typeface="Arial" pitchFamily="34" charset="0"/>
              </a:rPr>
              <a:t>PB hendaklah membuat pemetaan </a:t>
            </a:r>
            <a:r>
              <a:rPr lang="sv-SE" i="1" dirty="0">
                <a:ea typeface="Times New Roman" pitchFamily="18" charset="0"/>
                <a:cs typeface="Arial" pitchFamily="34" charset="0"/>
              </a:rPr>
              <a:t>(mapping)</a:t>
            </a:r>
            <a:r>
              <a:rPr lang="sv-SE" dirty="0">
                <a:ea typeface="Times New Roman" pitchFamily="18" charset="0"/>
                <a:cs typeface="Arial" pitchFamily="34" charset="0"/>
              </a:rPr>
              <a:t> bagi menghasilkan </a:t>
            </a:r>
            <a:r>
              <a:rPr lang="sv-SE" b="1" dirty="0">
                <a:ea typeface="Times New Roman" pitchFamily="18" charset="0"/>
                <a:cs typeface="Arial" pitchFamily="34" charset="0"/>
                <a:hlinkClick r:id="rId4" action="ppaction://hlinkfile"/>
              </a:rPr>
              <a:t>Matriks </a:t>
            </a:r>
            <a:r>
              <a:rPr lang="sv-SE" b="1" i="1" dirty="0">
                <a:ea typeface="Times New Roman" pitchFamily="18" charset="0"/>
                <a:cs typeface="Arial" pitchFamily="34" charset="0"/>
                <a:hlinkClick r:id="rId4" action="ppaction://hlinkfile"/>
              </a:rPr>
              <a:t>Core Abilities</a:t>
            </a:r>
            <a:r>
              <a:rPr lang="sv-SE" dirty="0">
                <a:ea typeface="Times New Roman" pitchFamily="18" charset="0"/>
                <a:cs typeface="Arial" pitchFamily="34" charset="0"/>
              </a:rPr>
              <a:t> (</a:t>
            </a:r>
            <a:r>
              <a:rPr lang="sv-SE" i="1" dirty="0">
                <a:ea typeface="Times New Roman" pitchFamily="18" charset="0"/>
                <a:cs typeface="Arial" pitchFamily="34" charset="0"/>
              </a:rPr>
              <a:t>Abilities</a:t>
            </a:r>
            <a:r>
              <a:rPr lang="sv-SE" dirty="0">
                <a:ea typeface="Times New Roman" pitchFamily="18" charset="0"/>
                <a:cs typeface="Arial" pitchFamily="34" charset="0"/>
              </a:rPr>
              <a:t> vs CU/Modul program SKPK).</a:t>
            </a:r>
            <a:endParaRPr lang="sv-SE" sz="3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07080" y="69490"/>
            <a:ext cx="8236919" cy="1221640"/>
          </a:xfrm>
          <a:effectLst>
            <a:glow rad="228600">
              <a:srgbClr val="D09622">
                <a:alpha val="40000"/>
              </a:srgb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12.0  KAEDAH PELAKSANAAN                SKK CORE ABILITIES</a:t>
            </a:r>
            <a:endParaRPr lang="en-US" sz="38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8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59785" y="1443835"/>
            <a:ext cx="7787955" cy="5191970"/>
          </a:xfrm>
        </p:spPr>
        <p:txBody>
          <a:bodyPr>
            <a:noAutofit/>
          </a:bodyPr>
          <a:lstStyle/>
          <a:p>
            <a:pPr marL="441325" indent="-441325" algn="just" eaLnBrk="0" hangingPunct="0">
              <a:buFont typeface="Wingdings" panose="05000000000000000000" pitchFamily="2" charset="2"/>
              <a:buChar char="q"/>
            </a:pPr>
            <a:r>
              <a:rPr lang="en-US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ea typeface="Times New Roman" pitchFamily="18" charset="0"/>
                <a:cs typeface="Arial" pitchFamily="34" charset="0"/>
              </a:rPr>
              <a:t>Penilaian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ea typeface="Times New Roman" pitchFamily="18" charset="0"/>
                <a:cs typeface="Arial" pitchFamily="34" charset="0"/>
              </a:rPr>
              <a:t>Pengetahuan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:</a:t>
            </a:r>
          </a:p>
          <a:p>
            <a:pPr marL="898525" lvl="3" indent="-361950" algn="just" defTabSz="449263" eaLnBrk="0" hangingPunct="0">
              <a:spcBef>
                <a:spcPts val="0"/>
              </a:spcBef>
              <a:buFontTx/>
              <a:buAutoNum type="arabicPeriod"/>
              <a:tabLst>
                <a:tab pos="898525" algn="l"/>
              </a:tabLst>
            </a:pPr>
            <a:r>
              <a:rPr lang="sv-SE" sz="2200" dirty="0" smtClean="0">
                <a:ea typeface="Times New Roman" pitchFamily="18" charset="0"/>
                <a:cs typeface="Arial" pitchFamily="34" charset="0"/>
              </a:rPr>
              <a:t>Dilaksanakan </a:t>
            </a:r>
            <a:r>
              <a:rPr lang="sv-SE" sz="2200" dirty="0">
                <a:ea typeface="Times New Roman" pitchFamily="18" charset="0"/>
                <a:cs typeface="Arial" pitchFamily="34" charset="0"/>
              </a:rPr>
              <a:t>secara berasingan di awal latihan sebelum pelatih mula menjalani latihan program SKPK.</a:t>
            </a:r>
            <a:endParaRPr lang="en-US" sz="2200" dirty="0"/>
          </a:p>
          <a:p>
            <a:pPr marL="898525" lvl="3" indent="-361950" algn="just" defTabSz="449263" eaLnBrk="0" hangingPunct="0">
              <a:spcBef>
                <a:spcPts val="0"/>
              </a:spcBef>
              <a:buFontTx/>
              <a:buAutoNum type="arabicPeriod"/>
              <a:tabLst>
                <a:tab pos="898525" algn="l"/>
              </a:tabLst>
            </a:pPr>
            <a:r>
              <a:rPr lang="sv-SE" sz="2200" dirty="0">
                <a:cs typeface="Times New Roman" pitchFamily="18" charset="0"/>
              </a:rPr>
              <a:t>Dilaksanakan oleh PP atau TP yang dilantik oleh PB sahaja.</a:t>
            </a:r>
            <a:endParaRPr lang="en-US" sz="2200" dirty="0"/>
          </a:p>
          <a:p>
            <a:pPr marL="898525" lvl="3" indent="-361950" algn="just" defTabSz="449263" eaLnBrk="0" hangingPunct="0">
              <a:spcBef>
                <a:spcPts val="0"/>
              </a:spcBef>
              <a:buFontTx/>
              <a:buAutoNum type="arabicPeriod"/>
              <a:tabLst>
                <a:tab pos="898525" algn="l"/>
              </a:tabLst>
            </a:pPr>
            <a:r>
              <a:rPr lang="fi-FI" sz="2200" dirty="0"/>
              <a:t>PB hendaklah menyediakan Kertas Penilaian Pengetahuan dan skema jawapan bagi setiap CA untuk setiap tahap SKK Core Abilities</a:t>
            </a:r>
            <a:r>
              <a:rPr lang="fi-FI" sz="2200" dirty="0">
                <a:cs typeface="Times New Roman" pitchFamily="18" charset="0"/>
              </a:rPr>
              <a:t>.</a:t>
            </a:r>
            <a:endParaRPr lang="en-US" sz="2200" dirty="0"/>
          </a:p>
          <a:p>
            <a:pPr marL="898525" lvl="3" indent="-361950" algn="just" defTabSz="449263" eaLnBrk="0" hangingPunct="0">
              <a:spcBef>
                <a:spcPts val="0"/>
              </a:spcBef>
              <a:buFontTx/>
              <a:buAutoNum type="arabicPeriod"/>
              <a:tabLst>
                <a:tab pos="898525" algn="l"/>
              </a:tabLst>
            </a:pPr>
            <a:r>
              <a:rPr lang="fi-FI" sz="2200" dirty="0">
                <a:cs typeface="Times New Roman" pitchFamily="18" charset="0"/>
              </a:rPr>
              <a:t>Tempoh masa untuk menjalankan penilaian pengetahuan bagi setiap CA adalah </a:t>
            </a:r>
            <a:r>
              <a:rPr lang="fi-FI" sz="2200" b="1" dirty="0">
                <a:cs typeface="Times New Roman" pitchFamily="18" charset="0"/>
              </a:rPr>
              <a:t>30 minit yang melibatkan 20 soalan berbentuk objektif</a:t>
            </a:r>
            <a:r>
              <a:rPr lang="fi-FI" sz="2200" dirty="0">
                <a:cs typeface="Times New Roman" pitchFamily="18" charset="0"/>
              </a:rPr>
              <a:t>.</a:t>
            </a:r>
            <a:r>
              <a:rPr lang="fi-FI" sz="2200" b="1" dirty="0">
                <a:cs typeface="Times New Roman" pitchFamily="18" charset="0"/>
              </a:rPr>
              <a:t> </a:t>
            </a:r>
            <a:endParaRPr lang="en-US" sz="2200" dirty="0"/>
          </a:p>
          <a:p>
            <a:pPr marL="898525" lvl="3" indent="-361950" algn="just" defTabSz="449263" eaLnBrk="0" hangingPunct="0">
              <a:spcBef>
                <a:spcPts val="0"/>
              </a:spcBef>
              <a:buFontTx/>
              <a:buAutoNum type="arabicPeriod"/>
              <a:tabLst>
                <a:tab pos="898525" algn="l"/>
              </a:tabLst>
            </a:pPr>
            <a:r>
              <a:rPr lang="en-MY" sz="2200" b="1" dirty="0" err="1"/>
              <a:t>Markah</a:t>
            </a:r>
            <a:r>
              <a:rPr lang="en-MY" sz="2200" b="1" dirty="0"/>
              <a:t> lulus minimum </a:t>
            </a:r>
            <a:r>
              <a:rPr lang="en-MY" sz="2200" b="1" dirty="0" err="1"/>
              <a:t>bagi</a:t>
            </a:r>
            <a:r>
              <a:rPr lang="en-MY" sz="2200" b="1" dirty="0"/>
              <a:t> </a:t>
            </a:r>
            <a:r>
              <a:rPr lang="en-MY" sz="2200" b="1" dirty="0" err="1"/>
              <a:t>setiap</a:t>
            </a:r>
            <a:r>
              <a:rPr lang="en-MY" sz="2200" b="1" dirty="0"/>
              <a:t> CA </a:t>
            </a:r>
            <a:r>
              <a:rPr lang="en-MY" sz="2200" b="1" dirty="0" err="1"/>
              <a:t>adalah</a:t>
            </a:r>
            <a:r>
              <a:rPr lang="en-MY" sz="2200" b="1" dirty="0"/>
              <a:t>  60%.</a:t>
            </a:r>
            <a:r>
              <a:rPr lang="en-MY" sz="2200" dirty="0"/>
              <a:t> </a:t>
            </a:r>
            <a:r>
              <a:rPr lang="en-MY" sz="2200" dirty="0" err="1"/>
              <a:t>Pelajar</a:t>
            </a:r>
            <a:r>
              <a:rPr lang="en-MY" sz="2200" dirty="0"/>
              <a:t> yang </a:t>
            </a:r>
            <a:r>
              <a:rPr lang="en-MY" sz="2200" dirty="0" err="1"/>
              <a:t>gagal</a:t>
            </a:r>
            <a:r>
              <a:rPr lang="en-MY" sz="2200" dirty="0"/>
              <a:t> </a:t>
            </a:r>
            <a:r>
              <a:rPr lang="en-MY" sz="2200" dirty="0" err="1"/>
              <a:t>hendaklah</a:t>
            </a:r>
            <a:r>
              <a:rPr lang="en-MY" sz="2200" dirty="0"/>
              <a:t> </a:t>
            </a:r>
            <a:r>
              <a:rPr lang="en-MY" sz="2200" dirty="0" err="1"/>
              <a:t>menjalani</a:t>
            </a:r>
            <a:r>
              <a:rPr lang="en-MY" sz="2200" dirty="0"/>
              <a:t> </a:t>
            </a:r>
            <a:r>
              <a:rPr lang="en-MY" sz="2200" dirty="0" err="1"/>
              <a:t>penilaian</a:t>
            </a:r>
            <a:r>
              <a:rPr lang="en-MY" sz="2200" dirty="0"/>
              <a:t> </a:t>
            </a:r>
            <a:r>
              <a:rPr lang="en-MY" sz="2200" dirty="0" err="1"/>
              <a:t>semula</a:t>
            </a:r>
            <a:r>
              <a:rPr lang="en-MY" sz="2200" dirty="0"/>
              <a:t> </a:t>
            </a:r>
            <a:r>
              <a:rPr lang="en-MY" sz="2200" dirty="0" err="1"/>
              <a:t>dan</a:t>
            </a:r>
            <a:r>
              <a:rPr lang="en-MY" sz="2200" dirty="0"/>
              <a:t> </a:t>
            </a:r>
            <a:r>
              <a:rPr lang="en-MY" sz="2200" dirty="0" err="1"/>
              <a:t>perlu</a:t>
            </a:r>
            <a:r>
              <a:rPr lang="en-MY" sz="2200" dirty="0"/>
              <a:t> lulus </a:t>
            </a:r>
            <a:r>
              <a:rPr lang="en-MY" sz="2200" dirty="0" err="1"/>
              <a:t>semua</a:t>
            </a:r>
            <a:r>
              <a:rPr lang="en-MY" sz="2200" dirty="0"/>
              <a:t> CA </a:t>
            </a:r>
            <a:r>
              <a:rPr lang="en-MY" sz="2200" dirty="0" err="1"/>
              <a:t>sebelum</a:t>
            </a:r>
            <a:r>
              <a:rPr lang="en-MY" sz="2200" dirty="0"/>
              <a:t> </a:t>
            </a:r>
            <a:r>
              <a:rPr lang="en-MY" sz="2200" dirty="0" err="1"/>
              <a:t>verifikasi</a:t>
            </a:r>
            <a:r>
              <a:rPr lang="en-MY" sz="2200" dirty="0"/>
              <a:t> </a:t>
            </a:r>
            <a:r>
              <a:rPr lang="en-MY" sz="2200" dirty="0" err="1"/>
              <a:t>luaran</a:t>
            </a:r>
            <a:r>
              <a:rPr lang="en-MY" sz="2200" dirty="0"/>
              <a:t> program SKPK.</a:t>
            </a:r>
            <a:endParaRPr lang="sv-SE" sz="22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07080" y="69490"/>
            <a:ext cx="8236919" cy="1221640"/>
          </a:xfrm>
          <a:effectLst>
            <a:glow rad="228600">
              <a:srgbClr val="D09622">
                <a:alpha val="40000"/>
              </a:srgb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12.0  KAEDAH PELAKSANAAN                SKK CORE ABILITIES</a:t>
            </a:r>
            <a:endParaRPr lang="en-US" sz="38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43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59785" y="1443835"/>
            <a:ext cx="7787955" cy="5191970"/>
          </a:xfrm>
        </p:spPr>
        <p:txBody>
          <a:bodyPr>
            <a:noAutofit/>
          </a:bodyPr>
          <a:lstStyle/>
          <a:p>
            <a:pPr marL="441325" indent="-441325" algn="just" eaLnBrk="0" hangingPunct="0">
              <a:buFont typeface="Wingdings" panose="05000000000000000000" pitchFamily="2" charset="2"/>
              <a:buChar char="q"/>
            </a:pPr>
            <a:r>
              <a:rPr lang="en-US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ea typeface="Times New Roman" pitchFamily="18" charset="0"/>
                <a:cs typeface="Arial" pitchFamily="34" charset="0"/>
              </a:rPr>
              <a:t>Penilaian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ea typeface="Times New Roman" pitchFamily="18" charset="0"/>
                <a:cs typeface="Arial" pitchFamily="34" charset="0"/>
              </a:rPr>
              <a:t>Prestasi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indent="0" algn="just" eaLnBrk="0" hangingPunct="0">
              <a:buNone/>
            </a:pPr>
            <a:endParaRPr lang="en-US" sz="1000" dirty="0" smtClean="0">
              <a:ea typeface="Times New Roman" pitchFamily="18" charset="0"/>
              <a:cs typeface="Arial" pitchFamily="34" charset="0"/>
            </a:endParaRPr>
          </a:p>
          <a:p>
            <a:pPr marL="993775" lvl="3" indent="-457200" algn="just" defTabSz="496888" eaLnBrk="0" hangingPunct="0">
              <a:spcBef>
                <a:spcPts val="0"/>
              </a:spcBef>
              <a:buFontTx/>
              <a:buAutoNum type="arabicPeriod"/>
            </a:pPr>
            <a:r>
              <a:rPr lang="fi-FI" sz="2400" dirty="0">
                <a:ea typeface="Times New Roman" pitchFamily="18" charset="0"/>
                <a:cs typeface="Arial" pitchFamily="34" charset="0"/>
              </a:rPr>
              <a:t>Dilaksanakan secara berterusan dan bersekali dengan Penilaian Prestasi program SKPK. </a:t>
            </a:r>
          </a:p>
          <a:p>
            <a:pPr marL="993775" lvl="3" indent="-457200" algn="just" defTabSz="496888" eaLnBrk="0" hangingPunct="0">
              <a:spcBef>
                <a:spcPts val="0"/>
              </a:spcBef>
              <a:buFontTx/>
              <a:buAutoNum type="arabicPeriod"/>
            </a:pPr>
            <a:r>
              <a:rPr lang="fi-FI" sz="2400" dirty="0">
                <a:ea typeface="Times New Roman" pitchFamily="18" charset="0"/>
                <a:cs typeface="Arial" pitchFamily="34" charset="0"/>
              </a:rPr>
              <a:t>Keputusan penilaian direkodkan menggunakan </a:t>
            </a:r>
            <a:r>
              <a:rPr lang="fi-FI" sz="2400" b="1" dirty="0">
                <a:ea typeface="Times New Roman" pitchFamily="18" charset="0"/>
                <a:cs typeface="Arial" pitchFamily="34" charset="0"/>
                <a:hlinkClick r:id="rId4" action="ppaction://hlinkfile"/>
              </a:rPr>
              <a:t>BORANG</a:t>
            </a:r>
            <a:r>
              <a:rPr lang="fi-FI" sz="2400" dirty="0">
                <a:ea typeface="Times New Roman" pitchFamily="18" charset="0"/>
                <a:cs typeface="Arial" pitchFamily="34" charset="0"/>
                <a:hlinkClick r:id="rId4" action="ppaction://hlinkfile"/>
              </a:rPr>
              <a:t> </a:t>
            </a:r>
            <a:r>
              <a:rPr lang="en-US" sz="2400" b="1" dirty="0">
                <a:hlinkClick r:id="rId4" action="ppaction://hlinkfile"/>
              </a:rPr>
              <a:t>PENILAIAN PRESTASI SKK CORE ABILITIES </a:t>
            </a:r>
            <a:r>
              <a:rPr lang="fi-FI" sz="2400" dirty="0">
                <a:cs typeface="Times New Roman" pitchFamily="18" charset="0"/>
              </a:rPr>
              <a:t>berpandukan Skala Tahap Pencapaian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fi-FI" sz="2400" dirty="0">
                <a:cs typeface="Times New Roman" pitchFamily="18" charset="0"/>
              </a:rPr>
              <a:t>mengikut tahap. </a:t>
            </a:r>
            <a:endParaRPr lang="en-US" sz="2400" dirty="0">
              <a:solidFill>
                <a:srgbClr val="FF0000"/>
              </a:solidFill>
            </a:endParaRPr>
          </a:p>
          <a:p>
            <a:pPr marL="993775" lvl="3" indent="-457200" algn="just" defTabSz="496888" eaLnBrk="0" hangingPunct="0">
              <a:spcBef>
                <a:spcPts val="0"/>
              </a:spcBef>
              <a:buFontTx/>
              <a:buAutoNum type="arabicPeriod"/>
            </a:pPr>
            <a:r>
              <a:rPr lang="sv-SE" sz="2400" dirty="0">
                <a:cs typeface="Times New Roman" pitchFamily="18" charset="0"/>
              </a:rPr>
              <a:t>Pemilihan kemahiran yang terlibat berpandukan kepada Matriks CORE ABILITIES. </a:t>
            </a:r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07080" y="69490"/>
            <a:ext cx="8236919" cy="1221640"/>
          </a:xfrm>
          <a:effectLst>
            <a:glow rad="228600">
              <a:srgbClr val="D09622">
                <a:alpha val="40000"/>
              </a:srgb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12.0  KAEDAH PELAKSANAAN                SKK CORE ABILITIES</a:t>
            </a:r>
            <a:endParaRPr lang="en-US" sz="38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86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59785" y="1443835"/>
            <a:ext cx="7787955" cy="5191970"/>
          </a:xfrm>
        </p:spPr>
        <p:txBody>
          <a:bodyPr>
            <a:noAutofit/>
          </a:bodyPr>
          <a:lstStyle/>
          <a:p>
            <a:pPr marL="441325" indent="-441325" algn="just" eaLnBrk="0" hangingPunct="0">
              <a:buFont typeface="Wingdings" panose="05000000000000000000" pitchFamily="2" charset="2"/>
              <a:buChar char="q"/>
            </a:pPr>
            <a:r>
              <a:rPr lang="en-US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ea typeface="Times New Roman" pitchFamily="18" charset="0"/>
                <a:cs typeface="Arial" pitchFamily="34" charset="0"/>
              </a:rPr>
              <a:t>Penilaian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ea typeface="Times New Roman" pitchFamily="18" charset="0"/>
                <a:cs typeface="Arial" pitchFamily="34" charset="0"/>
              </a:rPr>
              <a:t>Prestasi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indent="0" algn="just" eaLnBrk="0" hangingPunct="0">
              <a:buNone/>
            </a:pPr>
            <a:endParaRPr lang="en-US" sz="1000" dirty="0" smtClean="0">
              <a:ea typeface="Times New Roman" pitchFamily="18" charset="0"/>
              <a:cs typeface="Arial" pitchFamily="34" charset="0"/>
            </a:endParaRPr>
          </a:p>
          <a:p>
            <a:pPr marL="993775" lvl="3" indent="-457200" algn="just" eaLnBrk="0" hangingPunct="0">
              <a:spcBef>
                <a:spcPts val="0"/>
              </a:spcBef>
              <a:buFont typeface="+mj-lt"/>
              <a:buAutoNum type="arabicPeriod" startAt="4"/>
              <a:tabLst>
                <a:tab pos="993775" algn="l"/>
              </a:tabLst>
            </a:pPr>
            <a:r>
              <a:rPr lang="fi-FI" sz="2400" dirty="0" smtClean="0">
                <a:ea typeface="Times New Roman" pitchFamily="18" charset="0"/>
                <a:cs typeface="Arial" pitchFamily="34" charset="0"/>
              </a:rPr>
              <a:t>Pelatih </a:t>
            </a:r>
            <a:r>
              <a:rPr lang="fi-FI" sz="2400" dirty="0">
                <a:ea typeface="Times New Roman" pitchFamily="18" charset="0"/>
                <a:cs typeface="Arial" pitchFamily="34" charset="0"/>
              </a:rPr>
              <a:t>hendaklah mencapai sekurang-kurangnya skala tahap pencapaian 3 bagi </a:t>
            </a:r>
            <a:r>
              <a:rPr lang="fi-FI" sz="2400" i="1" dirty="0">
                <a:ea typeface="Times New Roman" pitchFamily="18" charset="0"/>
                <a:cs typeface="Arial" pitchFamily="34" charset="0"/>
              </a:rPr>
              <a:t>Ability </a:t>
            </a:r>
            <a:r>
              <a:rPr lang="fi-FI" sz="2400" dirty="0">
                <a:ea typeface="Times New Roman" pitchFamily="18" charset="0"/>
                <a:cs typeface="Arial" pitchFamily="34" charset="0"/>
              </a:rPr>
              <a:t>yang dinilai. </a:t>
            </a:r>
            <a:endParaRPr lang="en-US" sz="2400" dirty="0">
              <a:ea typeface="Times New Roman" pitchFamily="18" charset="0"/>
              <a:cs typeface="Arial" pitchFamily="34" charset="0"/>
            </a:endParaRPr>
          </a:p>
          <a:p>
            <a:pPr marL="993775" lvl="3" indent="-457200" algn="just" eaLnBrk="0" hangingPunct="0">
              <a:spcBef>
                <a:spcPts val="0"/>
              </a:spcBef>
              <a:buFontTx/>
              <a:buAutoNum type="arabicPeriod" startAt="5"/>
              <a:tabLst>
                <a:tab pos="993775" algn="l"/>
              </a:tabLst>
            </a:pPr>
            <a:r>
              <a:rPr lang="fi-FI" sz="2400" dirty="0">
                <a:ea typeface="Times New Roman" pitchFamily="18" charset="0"/>
                <a:cs typeface="Arial" pitchFamily="34" charset="0"/>
              </a:rPr>
              <a:t>Pelatih dikehendaki mengulang </a:t>
            </a:r>
            <a:r>
              <a:rPr lang="fi-FI" sz="2400" i="1" dirty="0">
                <a:ea typeface="Times New Roman" pitchFamily="18" charset="0"/>
                <a:cs typeface="Arial" pitchFamily="34" charset="0"/>
              </a:rPr>
              <a:t>Ability</a:t>
            </a:r>
            <a:r>
              <a:rPr lang="fi-FI" sz="2400" dirty="0">
                <a:ea typeface="Times New Roman" pitchFamily="18" charset="0"/>
                <a:cs typeface="Arial" pitchFamily="34" charset="0"/>
              </a:rPr>
              <a:t> yang belum lulus dalam modul SKPK berikutnya.</a:t>
            </a:r>
          </a:p>
          <a:p>
            <a:pPr marL="993775" lvl="3" indent="-457200" algn="just" eaLnBrk="0" hangingPunct="0">
              <a:spcBef>
                <a:spcPts val="0"/>
              </a:spcBef>
              <a:buFontTx/>
              <a:buAutoNum type="arabicPeriod" startAt="5"/>
              <a:tabLst>
                <a:tab pos="993775" algn="l"/>
              </a:tabLst>
            </a:pPr>
            <a:r>
              <a:rPr lang="fi-FI" sz="2400" dirty="0">
                <a:ea typeface="Times New Roman" pitchFamily="18" charset="0"/>
                <a:cs typeface="Arial" pitchFamily="34" charset="0"/>
              </a:rPr>
              <a:t>Jika </a:t>
            </a:r>
            <a:r>
              <a:rPr lang="fi-FI" sz="2400" i="1" dirty="0">
                <a:ea typeface="Times New Roman" pitchFamily="18" charset="0"/>
                <a:cs typeface="Arial" pitchFamily="34" charset="0"/>
              </a:rPr>
              <a:t>Ability</a:t>
            </a:r>
            <a:r>
              <a:rPr lang="fi-FI" sz="2400" dirty="0">
                <a:ea typeface="Times New Roman" pitchFamily="18" charset="0"/>
                <a:cs typeface="Arial" pitchFamily="34" charset="0"/>
              </a:rPr>
              <a:t> berkenaan tidak wujud pada modul berikutnya pelatih dikehendaki mengulang penilaian modul SKPK </a:t>
            </a:r>
            <a:r>
              <a:rPr lang="fi-FI" sz="2400" dirty="0" smtClean="0">
                <a:ea typeface="Times New Roman" pitchFamily="18" charset="0"/>
                <a:cs typeface="Arial" pitchFamily="34" charset="0"/>
              </a:rPr>
              <a:t>berkenaan.</a:t>
            </a:r>
          </a:p>
          <a:p>
            <a:pPr marL="993775" lvl="3" indent="-457200" algn="just" eaLnBrk="0" hangingPunct="0">
              <a:spcBef>
                <a:spcPts val="0"/>
              </a:spcBef>
              <a:buFontTx/>
              <a:buAutoNum type="arabicPeriod" startAt="5"/>
              <a:tabLst>
                <a:tab pos="993775" algn="l"/>
              </a:tabLst>
            </a:pPr>
            <a:r>
              <a:rPr lang="en-MY" sz="2400" dirty="0" err="1" smtClean="0">
                <a:ea typeface="Times New Roman" pitchFamily="18" charset="0"/>
                <a:cs typeface="Arial" pitchFamily="34" charset="0"/>
              </a:rPr>
              <a:t>Pelatih</a:t>
            </a:r>
            <a:r>
              <a:rPr lang="en-MY" sz="24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MY" sz="2400" dirty="0" err="1">
                <a:ea typeface="Times New Roman" pitchFamily="18" charset="0"/>
                <a:cs typeface="Arial" pitchFamily="34" charset="0"/>
              </a:rPr>
              <a:t>hendaklah</a:t>
            </a:r>
            <a:r>
              <a:rPr lang="en-MY" sz="2400" dirty="0">
                <a:ea typeface="Times New Roman" pitchFamily="18" charset="0"/>
                <a:cs typeface="Arial" pitchFamily="34" charset="0"/>
              </a:rPr>
              <a:t> lulus </a:t>
            </a:r>
            <a:r>
              <a:rPr lang="en-MY" sz="2400" dirty="0" err="1">
                <a:ea typeface="Times New Roman" pitchFamily="18" charset="0"/>
                <a:cs typeface="Arial" pitchFamily="34" charset="0"/>
              </a:rPr>
              <a:t>semua</a:t>
            </a:r>
            <a:r>
              <a:rPr lang="en-MY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MY" sz="2400" i="1" dirty="0">
                <a:ea typeface="Times New Roman" pitchFamily="18" charset="0"/>
                <a:cs typeface="Arial" pitchFamily="34" charset="0"/>
              </a:rPr>
              <a:t>Ability</a:t>
            </a:r>
            <a:r>
              <a:rPr lang="en-MY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MY" sz="2400" b="1" dirty="0" err="1">
                <a:ea typeface="Times New Roman" pitchFamily="18" charset="0"/>
                <a:cs typeface="Arial" pitchFamily="34" charset="0"/>
              </a:rPr>
              <a:t>sebelum</a:t>
            </a:r>
            <a:r>
              <a:rPr lang="en-MY" sz="2400" b="1" dirty="0">
                <a:ea typeface="Times New Roman" pitchFamily="18" charset="0"/>
                <a:cs typeface="Arial" pitchFamily="34" charset="0"/>
              </a:rPr>
              <a:t>  </a:t>
            </a:r>
            <a:r>
              <a:rPr lang="en-MY" sz="2400" b="1" dirty="0" err="1">
                <a:ea typeface="Times New Roman" pitchFamily="18" charset="0"/>
                <a:cs typeface="Arial" pitchFamily="34" charset="0"/>
              </a:rPr>
              <a:t>layak</a:t>
            </a:r>
            <a:r>
              <a:rPr lang="en-MY" sz="24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MY" sz="2400" b="1" dirty="0" err="1">
                <a:ea typeface="Times New Roman" pitchFamily="18" charset="0"/>
                <a:cs typeface="Arial" pitchFamily="34" charset="0"/>
              </a:rPr>
              <a:t>menduduki</a:t>
            </a:r>
            <a:r>
              <a:rPr lang="en-MY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MY" sz="2400" dirty="0" err="1">
                <a:ea typeface="Times New Roman" pitchFamily="18" charset="0"/>
                <a:cs typeface="Arial" pitchFamily="34" charset="0"/>
              </a:rPr>
              <a:t>verifikasi</a:t>
            </a:r>
            <a:r>
              <a:rPr lang="en-MY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MY" sz="2400" dirty="0" err="1">
                <a:ea typeface="Times New Roman" pitchFamily="18" charset="0"/>
                <a:cs typeface="Arial" pitchFamily="34" charset="0"/>
              </a:rPr>
              <a:t>luaran</a:t>
            </a:r>
            <a:r>
              <a:rPr lang="en-MY" sz="2400" dirty="0">
                <a:ea typeface="Times New Roman" pitchFamily="18" charset="0"/>
                <a:cs typeface="Arial" pitchFamily="34" charset="0"/>
              </a:rPr>
              <a:t> program SKPK</a:t>
            </a:r>
            <a:r>
              <a:rPr lang="en-MY" sz="2400" dirty="0" smtClean="0">
                <a:ea typeface="Times New Roman" pitchFamily="18" charset="0"/>
                <a:cs typeface="Arial" pitchFamily="34" charset="0"/>
              </a:rPr>
              <a:t>.</a:t>
            </a:r>
            <a:r>
              <a:rPr lang="sv-SE" sz="2400" dirty="0" smtClean="0"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07080" y="69490"/>
            <a:ext cx="8236919" cy="1221640"/>
          </a:xfrm>
          <a:effectLst>
            <a:glow rad="228600">
              <a:srgbClr val="D09622">
                <a:alpha val="40000"/>
              </a:srgb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12.0  KAEDAH PELAKSANAAN                SKK CORE ABILITIES</a:t>
            </a:r>
            <a:endParaRPr lang="en-US" sz="38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00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59785" y="1443835"/>
            <a:ext cx="7787955" cy="5191970"/>
          </a:xfrm>
        </p:spPr>
        <p:txBody>
          <a:bodyPr>
            <a:noAutofit/>
          </a:bodyPr>
          <a:lstStyle/>
          <a:p>
            <a:pPr marL="441325" indent="-441325" algn="just" eaLnBrk="0" hangingPunct="0">
              <a:buFont typeface="Wingdings" panose="05000000000000000000" pitchFamily="2" charset="2"/>
              <a:buChar char="q"/>
            </a:pPr>
            <a:r>
              <a:rPr lang="sv-SE" dirty="0">
                <a:ea typeface="Times New Roman" pitchFamily="18" charset="0"/>
                <a:cs typeface="Arial" pitchFamily="34" charset="0"/>
              </a:rPr>
              <a:t>Syarat lulus penilaian </a:t>
            </a:r>
            <a:r>
              <a:rPr lang="sv-SE" i="1" dirty="0">
                <a:ea typeface="Times New Roman" pitchFamily="18" charset="0"/>
                <a:cs typeface="Arial" pitchFamily="34" charset="0"/>
              </a:rPr>
              <a:t>Core Abilities 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:</a:t>
            </a:r>
          </a:p>
          <a:p>
            <a:pPr marL="803275" lvl="1" indent="-361950" algn="just" eaLnBrk="0" hangingPunct="0">
              <a:spcBef>
                <a:spcPts val="0"/>
              </a:spcBef>
              <a:buFontTx/>
              <a:buAutoNum type="romanLcPeriod"/>
            </a:pPr>
            <a:r>
              <a:rPr lang="sv-SE" sz="2400" dirty="0" smtClean="0">
                <a:ea typeface="Times New Roman" pitchFamily="18" charset="0"/>
                <a:cs typeface="Arial" pitchFamily="34" charset="0"/>
              </a:rPr>
              <a:t>Penilaian </a:t>
            </a:r>
            <a:r>
              <a:rPr lang="sv-SE" sz="2400" dirty="0">
                <a:ea typeface="Times New Roman" pitchFamily="18" charset="0"/>
                <a:cs typeface="Arial" pitchFamily="34" charset="0"/>
              </a:rPr>
              <a:t>Pengetahuan : mendapat markah </a:t>
            </a:r>
            <a:r>
              <a:rPr lang="sv-SE" sz="2400" b="1" dirty="0">
                <a:ea typeface="Times New Roman" pitchFamily="18" charset="0"/>
                <a:cs typeface="Arial" pitchFamily="34" charset="0"/>
              </a:rPr>
              <a:t>minimum 60%</a:t>
            </a:r>
            <a:r>
              <a:rPr lang="sv-SE" sz="2400" dirty="0">
                <a:ea typeface="Times New Roman" pitchFamily="18" charset="0"/>
                <a:cs typeface="Arial" pitchFamily="34" charset="0"/>
              </a:rPr>
              <a:t> bagi setiap CA; dan</a:t>
            </a:r>
            <a:endParaRPr lang="en-US" sz="2400" dirty="0">
              <a:ea typeface="Times New Roman" pitchFamily="18" charset="0"/>
              <a:cs typeface="Arial" pitchFamily="34" charset="0"/>
            </a:endParaRPr>
          </a:p>
          <a:p>
            <a:pPr marL="803275" lvl="1" indent="-361950" algn="just" eaLnBrk="0" hangingPunct="0">
              <a:spcBef>
                <a:spcPts val="0"/>
              </a:spcBef>
              <a:buFontTx/>
              <a:buAutoNum type="romanLcPeriod"/>
            </a:pPr>
            <a:r>
              <a:rPr lang="sv-SE" sz="2400" dirty="0">
                <a:ea typeface="Times New Roman" pitchFamily="18" charset="0"/>
                <a:cs typeface="Arial" pitchFamily="34" charset="0"/>
              </a:rPr>
              <a:t>Penilaian Prestasi : mendapat keputusan </a:t>
            </a:r>
            <a:r>
              <a:rPr lang="sv-SE" sz="2400" b="1" dirty="0">
                <a:ea typeface="Times New Roman" pitchFamily="18" charset="0"/>
                <a:cs typeface="Arial" pitchFamily="34" charset="0"/>
              </a:rPr>
              <a:t>minimum Skala 3 </a:t>
            </a:r>
            <a:r>
              <a:rPr lang="sv-SE" sz="2400" dirty="0">
                <a:ea typeface="Times New Roman" pitchFamily="18" charset="0"/>
                <a:cs typeface="Arial" pitchFamily="34" charset="0"/>
              </a:rPr>
              <a:t>bagi setiap </a:t>
            </a:r>
            <a:r>
              <a:rPr lang="sv-SE" sz="2400" i="1" dirty="0">
                <a:ea typeface="Times New Roman" pitchFamily="18" charset="0"/>
                <a:cs typeface="Arial" pitchFamily="34" charset="0"/>
              </a:rPr>
              <a:t>Ability</a:t>
            </a:r>
            <a:r>
              <a:rPr lang="sv-SE" sz="2400" dirty="0">
                <a:ea typeface="Times New Roman" pitchFamily="18" charset="0"/>
                <a:cs typeface="Arial" pitchFamily="34" charset="0"/>
              </a:rPr>
              <a:t> pada </a:t>
            </a:r>
            <a:r>
              <a:rPr lang="fi-FI" sz="2400" b="1" dirty="0">
                <a:ea typeface="Times New Roman" pitchFamily="18" charset="0"/>
                <a:cs typeface="Arial" pitchFamily="34" charset="0"/>
              </a:rPr>
              <a:t>Borang Penilaian Prestasi </a:t>
            </a:r>
            <a:r>
              <a:rPr lang="fi-FI" sz="2400" b="1" i="1" dirty="0">
                <a:ea typeface="Times New Roman" pitchFamily="18" charset="0"/>
                <a:cs typeface="Arial" pitchFamily="34" charset="0"/>
              </a:rPr>
              <a:t>NCS-Core Abilitie</a:t>
            </a:r>
            <a:r>
              <a:rPr lang="fi-FI" sz="2400" b="1" dirty="0">
                <a:ea typeface="Times New Roman" pitchFamily="18" charset="0"/>
                <a:cs typeface="Arial" pitchFamily="34" charset="0"/>
              </a:rPr>
              <a:t>s</a:t>
            </a:r>
            <a:r>
              <a:rPr lang="fi-FI" sz="2400" dirty="0"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07080" y="69490"/>
            <a:ext cx="8236919" cy="1068935"/>
          </a:xfrm>
          <a:effectLst>
            <a:glow rad="228600">
              <a:srgbClr val="D09622">
                <a:alpha val="40000"/>
              </a:srgb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12.0  KAEDAH PELAKSANAAN                SKK CORE ABILITIES</a:t>
            </a:r>
            <a:endParaRPr lang="en-US" sz="38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b="39925"/>
          <a:stretch>
            <a:fillRect/>
          </a:stretch>
        </p:blipFill>
        <p:spPr bwMode="auto">
          <a:xfrm>
            <a:off x="1688124" y="3354880"/>
            <a:ext cx="644622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886200" y="2209800"/>
            <a:ext cx="422031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sp>
        <p:nvSpPr>
          <p:cNvPr id="9" name="Rectangle 8"/>
          <p:cNvSpPr/>
          <p:nvPr/>
        </p:nvSpPr>
        <p:spPr>
          <a:xfrm>
            <a:off x="1547446" y="3278680"/>
            <a:ext cx="1758462" cy="16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 l="25371" t="54291" r="19531" b="8333"/>
          <a:stretch>
            <a:fillRect/>
          </a:stretch>
        </p:blipFill>
        <p:spPr bwMode="auto">
          <a:xfrm>
            <a:off x="4305300" y="3958130"/>
            <a:ext cx="48387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4572000" y="2895600"/>
            <a:ext cx="9906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sp>
        <p:nvSpPr>
          <p:cNvPr id="12" name="Rounded Rectangle 11"/>
          <p:cNvSpPr/>
          <p:nvPr/>
        </p:nvSpPr>
        <p:spPr>
          <a:xfrm>
            <a:off x="4360984" y="4567730"/>
            <a:ext cx="2532185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sp>
        <p:nvSpPr>
          <p:cNvPr id="15" name="Freeform 14"/>
          <p:cNvSpPr/>
          <p:nvPr/>
        </p:nvSpPr>
        <p:spPr>
          <a:xfrm>
            <a:off x="5108028" y="3452648"/>
            <a:ext cx="15765" cy="1103586"/>
          </a:xfrm>
          <a:custGeom>
            <a:avLst/>
            <a:gdLst>
              <a:gd name="connsiteX0" fmla="*/ 0 w 15765"/>
              <a:gd name="connsiteY0" fmla="*/ 1103586 h 1103586"/>
              <a:gd name="connsiteX1" fmla="*/ 15765 w 15765"/>
              <a:gd name="connsiteY1" fmla="*/ 0 h 110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65" h="1103586">
                <a:moveTo>
                  <a:pt x="0" y="1103586"/>
                </a:moveTo>
                <a:lnTo>
                  <a:pt x="15765" y="0"/>
                </a:lnTo>
              </a:path>
            </a:pathLst>
          </a:cu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166648" y="2459421"/>
            <a:ext cx="2680138" cy="1765738"/>
          </a:xfrm>
          <a:custGeom>
            <a:avLst/>
            <a:gdLst>
              <a:gd name="connsiteX0" fmla="*/ 362607 w 2680138"/>
              <a:gd name="connsiteY0" fmla="*/ 1765738 h 1765738"/>
              <a:gd name="connsiteX1" fmla="*/ 0 w 2680138"/>
              <a:gd name="connsiteY1" fmla="*/ 1765738 h 1765738"/>
              <a:gd name="connsiteX2" fmla="*/ 15766 w 2680138"/>
              <a:gd name="connsiteY2" fmla="*/ 0 h 1765738"/>
              <a:gd name="connsiteX3" fmla="*/ 2680138 w 2680138"/>
              <a:gd name="connsiteY3" fmla="*/ 15765 h 176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0138" h="1765738">
                <a:moveTo>
                  <a:pt x="362607" y="1765738"/>
                </a:moveTo>
                <a:lnTo>
                  <a:pt x="0" y="1765738"/>
                </a:lnTo>
                <a:lnTo>
                  <a:pt x="15766" y="0"/>
                </a:lnTo>
                <a:lnTo>
                  <a:pt x="2680138" y="15765"/>
                </a:lnTo>
              </a:path>
            </a:pathLst>
          </a:cu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107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833015"/>
            <a:ext cx="9143998" cy="6024985"/>
          </a:xfrm>
        </p:spPr>
        <p:txBody>
          <a:bodyPr>
            <a:noAutofit/>
          </a:bodyPr>
          <a:lstStyle/>
          <a:p>
            <a:pPr marL="342900" lvl="3" indent="-342900" algn="just" eaLnBrk="0" hangingPunct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MY" sz="2400" dirty="0" smtClean="0"/>
              <a:t>Program </a:t>
            </a:r>
            <a:r>
              <a:rPr lang="en-MY" sz="2400" dirty="0" err="1"/>
              <a:t>biasa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persijilan</a:t>
            </a:r>
            <a:r>
              <a:rPr lang="en-MY" sz="2400" dirty="0"/>
              <a:t> </a:t>
            </a:r>
            <a:r>
              <a:rPr lang="en-MY" sz="2400" dirty="0" err="1"/>
              <a:t>tahap</a:t>
            </a:r>
            <a:r>
              <a:rPr lang="en-MY" sz="2400" dirty="0"/>
              <a:t> </a:t>
            </a:r>
            <a:r>
              <a:rPr lang="en-MY" sz="2400" dirty="0" err="1"/>
              <a:t>tunggal</a:t>
            </a:r>
            <a:r>
              <a:rPr lang="en-MY" sz="2400" dirty="0"/>
              <a:t> </a:t>
            </a:r>
            <a:r>
              <a:rPr lang="en-MY" sz="2400" dirty="0" err="1"/>
              <a:t>mengikut</a:t>
            </a:r>
            <a:r>
              <a:rPr lang="en-MY" sz="2400" dirty="0"/>
              <a:t> </a:t>
            </a:r>
            <a:r>
              <a:rPr lang="en-MY" sz="2400" dirty="0" err="1" smtClean="0"/>
              <a:t>tahap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lvl="3" indent="0" algn="just" eaLnBrk="0" hangingPunct="0">
              <a:spcBef>
                <a:spcPts val="0"/>
              </a:spcBef>
              <a:buNone/>
            </a:pPr>
            <a:endParaRPr lang="en-US" sz="500" dirty="0" smtClean="0">
              <a:ea typeface="Times New Roman" pitchFamily="18" charset="0"/>
              <a:cs typeface="Arial" pitchFamily="34" charset="0"/>
            </a:endParaRPr>
          </a:p>
          <a:p>
            <a:pPr marL="914400" lvl="1" indent="-457200">
              <a:spcBef>
                <a:spcPts val="0"/>
              </a:spcBef>
              <a:buFont typeface="+mj-lt"/>
              <a:buAutoNum type="alphaLcParenR"/>
              <a:defRPr/>
            </a:pPr>
            <a:r>
              <a:rPr lang="en-MY" sz="2200" dirty="0" err="1"/>
              <a:t>Carta</a:t>
            </a:r>
            <a:r>
              <a:rPr lang="en-MY" sz="2200" dirty="0"/>
              <a:t> </a:t>
            </a:r>
            <a:r>
              <a:rPr lang="en-MY" sz="2200" dirty="0" err="1"/>
              <a:t>Profil</a:t>
            </a:r>
            <a:r>
              <a:rPr lang="en-MY" sz="2200" dirty="0"/>
              <a:t> </a:t>
            </a:r>
            <a:r>
              <a:rPr lang="en-MY" sz="2200" dirty="0" err="1"/>
              <a:t>Kompetensi</a:t>
            </a:r>
            <a:r>
              <a:rPr lang="en-MY" sz="2200" dirty="0"/>
              <a:t> / </a:t>
            </a:r>
            <a:r>
              <a:rPr lang="en-MY" sz="2200" i="1" dirty="0"/>
              <a:t>Competency Profile Chart</a:t>
            </a:r>
            <a:r>
              <a:rPr lang="en-MY" sz="2200" dirty="0"/>
              <a:t> (CPC) </a:t>
            </a:r>
            <a:r>
              <a:rPr lang="en-MY" sz="2200" dirty="0" err="1"/>
              <a:t>bagi</a:t>
            </a:r>
            <a:r>
              <a:rPr lang="en-MY" sz="2200" dirty="0"/>
              <a:t> program SKPK </a:t>
            </a:r>
            <a:r>
              <a:rPr lang="en-MY" sz="2200" dirty="0" err="1"/>
              <a:t>sedia</a:t>
            </a:r>
            <a:r>
              <a:rPr lang="en-MY" sz="2200" dirty="0"/>
              <a:t> </a:t>
            </a:r>
            <a:r>
              <a:rPr lang="en-MY" sz="2200" dirty="0" err="1"/>
              <a:t>ada</a:t>
            </a:r>
            <a:r>
              <a:rPr lang="en-MY" sz="2200" dirty="0"/>
              <a:t>;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arenR"/>
              <a:defRPr/>
            </a:pPr>
            <a:r>
              <a:rPr lang="en-MY" sz="2200" dirty="0" err="1"/>
              <a:t>Carta</a:t>
            </a:r>
            <a:r>
              <a:rPr lang="en-MY" sz="2200" dirty="0"/>
              <a:t> </a:t>
            </a:r>
            <a:r>
              <a:rPr lang="en-MY" sz="2200" dirty="0" err="1"/>
              <a:t>Profil</a:t>
            </a:r>
            <a:r>
              <a:rPr lang="en-MY" sz="2200" dirty="0"/>
              <a:t> SKK Core Abilities</a:t>
            </a:r>
            <a:r>
              <a:rPr lang="en-MY" sz="2200" i="1" dirty="0"/>
              <a:t> </a:t>
            </a:r>
            <a:r>
              <a:rPr lang="en-MY" sz="2200" dirty="0"/>
              <a:t>Z-009:2015;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arenR"/>
              <a:defRPr/>
            </a:pPr>
            <a:r>
              <a:rPr lang="en-MY" sz="2200" dirty="0" err="1"/>
              <a:t>Laluan</a:t>
            </a:r>
            <a:r>
              <a:rPr lang="en-MY" sz="2200" dirty="0"/>
              <a:t> </a:t>
            </a:r>
            <a:r>
              <a:rPr lang="en-MY" sz="2200" dirty="0" err="1"/>
              <a:t>latihan</a:t>
            </a:r>
            <a:r>
              <a:rPr lang="en-MY" sz="2200" dirty="0"/>
              <a:t> </a:t>
            </a:r>
            <a:r>
              <a:rPr lang="en-MY" sz="2200" i="1" dirty="0"/>
              <a:t>(Training pathway) </a:t>
            </a:r>
            <a:r>
              <a:rPr lang="en-MY" sz="2200" dirty="0"/>
              <a:t>program SKPK;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arenR"/>
              <a:defRPr/>
            </a:pPr>
            <a:r>
              <a:rPr lang="en-MY" sz="2200" dirty="0" err="1"/>
              <a:t>Matriks</a:t>
            </a:r>
            <a:r>
              <a:rPr lang="en-MY" sz="2200" dirty="0"/>
              <a:t> Core Abilities (</a:t>
            </a:r>
            <a:r>
              <a:rPr lang="en-MY" sz="2200" i="1" dirty="0"/>
              <a:t>Abilities</a:t>
            </a:r>
            <a:r>
              <a:rPr lang="en-MY" sz="2200" dirty="0"/>
              <a:t> </a:t>
            </a:r>
            <a:r>
              <a:rPr lang="en-MY" sz="2200" dirty="0" err="1"/>
              <a:t>vs</a:t>
            </a:r>
            <a:r>
              <a:rPr lang="en-MY" sz="2200" dirty="0"/>
              <a:t> CU/</a:t>
            </a:r>
            <a:r>
              <a:rPr lang="en-MY" sz="2200" dirty="0" err="1"/>
              <a:t>Modul</a:t>
            </a:r>
            <a:r>
              <a:rPr lang="en-MY" sz="2200" dirty="0"/>
              <a:t> program SKPK </a:t>
            </a:r>
            <a:r>
              <a:rPr lang="en-MY" sz="2200" dirty="0" err="1"/>
              <a:t>berkaitan</a:t>
            </a:r>
            <a:r>
              <a:rPr lang="en-MY" sz="2200" dirty="0"/>
              <a:t>);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arenR"/>
              <a:defRPr/>
            </a:pPr>
            <a:r>
              <a:rPr lang="en-MY" sz="2200" dirty="0" err="1"/>
              <a:t>Rekod</a:t>
            </a:r>
            <a:r>
              <a:rPr lang="en-MY" sz="2200" dirty="0"/>
              <a:t> </a:t>
            </a:r>
            <a:r>
              <a:rPr lang="en-MY" sz="2200" dirty="0" err="1"/>
              <a:t>Pencapaian</a:t>
            </a:r>
            <a:r>
              <a:rPr lang="en-MY" sz="2200" dirty="0"/>
              <a:t> </a:t>
            </a:r>
            <a:r>
              <a:rPr lang="en-MY" sz="2200" dirty="0" err="1"/>
              <a:t>Kumulatif</a:t>
            </a:r>
            <a:r>
              <a:rPr lang="en-MY" sz="2200" dirty="0"/>
              <a:t> (RPK) </a:t>
            </a:r>
            <a:r>
              <a:rPr lang="en-MY" sz="2200" dirty="0" err="1"/>
              <a:t>bagi</a:t>
            </a:r>
            <a:r>
              <a:rPr lang="en-MY" sz="2200" dirty="0"/>
              <a:t> program SKPK </a:t>
            </a:r>
            <a:r>
              <a:rPr lang="en-MY" sz="2200" dirty="0" err="1"/>
              <a:t>sedia</a:t>
            </a:r>
            <a:r>
              <a:rPr lang="en-MY" sz="2200" dirty="0"/>
              <a:t> </a:t>
            </a:r>
            <a:r>
              <a:rPr lang="en-MY" sz="2200" dirty="0" err="1"/>
              <a:t>ada</a:t>
            </a:r>
            <a:r>
              <a:rPr lang="en-MY" sz="2200" dirty="0"/>
              <a:t>; 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arenR"/>
              <a:defRPr/>
            </a:pPr>
            <a:r>
              <a:rPr lang="en-MY" sz="2200" dirty="0" err="1"/>
              <a:t>Bukti-bukti</a:t>
            </a:r>
            <a:r>
              <a:rPr lang="en-MY" sz="2200" dirty="0"/>
              <a:t> </a:t>
            </a:r>
            <a:r>
              <a:rPr lang="en-MY" sz="2200" dirty="0" err="1"/>
              <a:t>pencapaian</a:t>
            </a:r>
            <a:r>
              <a:rPr lang="en-MY" sz="2200" dirty="0"/>
              <a:t> </a:t>
            </a:r>
            <a:r>
              <a:rPr lang="en-MY" sz="2200" dirty="0" err="1"/>
              <a:t>bagi</a:t>
            </a:r>
            <a:r>
              <a:rPr lang="en-MY" sz="2200" dirty="0"/>
              <a:t> </a:t>
            </a:r>
            <a:r>
              <a:rPr lang="en-MY" sz="2200" dirty="0" err="1"/>
              <a:t>semua</a:t>
            </a:r>
            <a:r>
              <a:rPr lang="en-MY" sz="2200" dirty="0"/>
              <a:t> </a:t>
            </a:r>
            <a:r>
              <a:rPr lang="en-MY" sz="2200" dirty="0" err="1"/>
              <a:t>aktiviti</a:t>
            </a:r>
            <a:r>
              <a:rPr lang="en-MY" sz="2200" dirty="0"/>
              <a:t> </a:t>
            </a:r>
            <a:r>
              <a:rPr lang="en-MY" sz="2200" dirty="0" err="1"/>
              <a:t>kerja</a:t>
            </a:r>
            <a:r>
              <a:rPr lang="en-MY" sz="2200" dirty="0"/>
              <a:t> (</a:t>
            </a:r>
            <a:r>
              <a:rPr lang="en-MY" sz="2200" i="1" dirty="0"/>
              <a:t>work activities</a:t>
            </a:r>
            <a:r>
              <a:rPr lang="en-MY" sz="2200" dirty="0"/>
              <a:t>) </a:t>
            </a:r>
            <a:r>
              <a:rPr lang="en-MY" sz="2200" dirty="0" err="1"/>
              <a:t>mengikut</a:t>
            </a:r>
            <a:r>
              <a:rPr lang="en-MY" sz="2200" dirty="0"/>
              <a:t> CU/</a:t>
            </a:r>
            <a:r>
              <a:rPr lang="en-MY" sz="2200" dirty="0" err="1"/>
              <a:t>Modul</a:t>
            </a:r>
            <a:r>
              <a:rPr lang="en-MY" sz="2200" dirty="0"/>
              <a:t>;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arenR"/>
              <a:defRPr/>
            </a:pPr>
            <a:r>
              <a:rPr lang="en-MY" sz="2200" dirty="0" err="1"/>
              <a:t>Borang</a:t>
            </a:r>
            <a:r>
              <a:rPr lang="en-MY" sz="2200" dirty="0"/>
              <a:t> </a:t>
            </a:r>
            <a:r>
              <a:rPr lang="en-MY" sz="2200" dirty="0" err="1"/>
              <a:t>Penilaian</a:t>
            </a:r>
            <a:r>
              <a:rPr lang="en-MY" sz="2200" dirty="0"/>
              <a:t> </a:t>
            </a:r>
            <a:r>
              <a:rPr lang="en-MY" sz="2200" dirty="0" err="1"/>
              <a:t>Prestasi</a:t>
            </a:r>
            <a:r>
              <a:rPr lang="en-MY" sz="2200" dirty="0"/>
              <a:t> SKK Core Abilities (JPK/CA/PP)  </a:t>
            </a:r>
            <a:r>
              <a:rPr lang="en-MY" sz="2200" dirty="0" err="1"/>
              <a:t>mengikut</a:t>
            </a:r>
            <a:r>
              <a:rPr lang="en-MY" sz="2200" dirty="0"/>
              <a:t> </a:t>
            </a:r>
            <a:r>
              <a:rPr lang="en-MY" sz="2200" dirty="0" err="1"/>
              <a:t>tahap</a:t>
            </a:r>
            <a:r>
              <a:rPr lang="en-MY" sz="2200" dirty="0"/>
              <a:t> yang </a:t>
            </a:r>
            <a:r>
              <a:rPr lang="en-MY" sz="2200" dirty="0" err="1"/>
              <a:t>telah</a:t>
            </a:r>
            <a:r>
              <a:rPr lang="en-MY" sz="2200" dirty="0"/>
              <a:t> </a:t>
            </a:r>
            <a:r>
              <a:rPr lang="en-MY" sz="2200" dirty="0" err="1"/>
              <a:t>dinilai</a:t>
            </a:r>
            <a:r>
              <a:rPr lang="en-MY" sz="2200" dirty="0"/>
              <a:t> </a:t>
            </a:r>
            <a:r>
              <a:rPr lang="en-MY" sz="2200" dirty="0" err="1"/>
              <a:t>berdasarkan</a:t>
            </a:r>
            <a:r>
              <a:rPr lang="en-MY" sz="2200" dirty="0"/>
              <a:t> CU/</a:t>
            </a:r>
            <a:r>
              <a:rPr lang="en-MY" sz="2200" dirty="0" err="1"/>
              <a:t>Modul</a:t>
            </a:r>
            <a:endParaRPr lang="en-MY" sz="2200" dirty="0"/>
          </a:p>
          <a:p>
            <a:pPr marL="914400" lvl="1" indent="-457200">
              <a:spcBef>
                <a:spcPts val="0"/>
              </a:spcBef>
              <a:buFont typeface="+mj-lt"/>
              <a:buAutoNum type="alphaLcParenR"/>
              <a:defRPr/>
            </a:pPr>
            <a:r>
              <a:rPr lang="en-MY" sz="2200" dirty="0" err="1"/>
              <a:t>Rekod</a:t>
            </a:r>
            <a:r>
              <a:rPr lang="en-MY" sz="2200" dirty="0"/>
              <a:t> </a:t>
            </a:r>
            <a:r>
              <a:rPr lang="en-MY" sz="2200" dirty="0" err="1"/>
              <a:t>Pencapaian</a:t>
            </a:r>
            <a:r>
              <a:rPr lang="en-MY" sz="2200" dirty="0"/>
              <a:t> </a:t>
            </a:r>
            <a:r>
              <a:rPr lang="en-MY" sz="2200" dirty="0" err="1"/>
              <a:t>Kumulatif</a:t>
            </a:r>
            <a:r>
              <a:rPr lang="en-MY" sz="2200" dirty="0"/>
              <a:t> (RPK) </a:t>
            </a:r>
            <a:r>
              <a:rPr lang="en-MY" sz="2200" dirty="0" err="1"/>
              <a:t>bagi</a:t>
            </a:r>
            <a:r>
              <a:rPr lang="en-MY" sz="2200" dirty="0"/>
              <a:t> Core Abilities</a:t>
            </a:r>
            <a:r>
              <a:rPr lang="en-MY" sz="2200" i="1" dirty="0"/>
              <a:t> </a:t>
            </a:r>
            <a:r>
              <a:rPr lang="en-MY" sz="2200" dirty="0" err="1"/>
              <a:t>komponen</a:t>
            </a:r>
            <a:r>
              <a:rPr lang="en-MY" sz="2200" dirty="0"/>
              <a:t> </a:t>
            </a:r>
            <a:r>
              <a:rPr lang="en-MY" sz="2200" dirty="0" err="1"/>
              <a:t>teori</a:t>
            </a:r>
            <a:r>
              <a:rPr lang="en-MY" sz="2200" dirty="0"/>
              <a:t>;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arenR"/>
              <a:defRPr/>
            </a:pPr>
            <a:r>
              <a:rPr lang="en-US" sz="2200" dirty="0" err="1"/>
              <a:t>Bukti</a:t>
            </a:r>
            <a:r>
              <a:rPr lang="en-US" sz="2200" dirty="0"/>
              <a:t> </a:t>
            </a:r>
            <a:r>
              <a:rPr lang="en-US" sz="2200" dirty="0" err="1"/>
              <a:t>Penilaian</a:t>
            </a:r>
            <a:r>
              <a:rPr lang="en-US" sz="2200" dirty="0"/>
              <a:t> </a:t>
            </a:r>
            <a:r>
              <a:rPr lang="en-US" sz="2200" dirty="0" err="1"/>
              <a:t>teori</a:t>
            </a:r>
            <a:r>
              <a:rPr lang="en-US" sz="2200" dirty="0"/>
              <a:t> </a:t>
            </a:r>
            <a:r>
              <a:rPr lang="en-US" sz="2200" dirty="0" err="1"/>
              <a:t>setiap</a:t>
            </a:r>
            <a:r>
              <a:rPr lang="en-US" sz="2200" dirty="0"/>
              <a:t> CA;</a:t>
            </a:r>
            <a:endParaRPr lang="en-MY" sz="2200" dirty="0"/>
          </a:p>
          <a:p>
            <a:pPr marL="914400" lvl="1" indent="-457200">
              <a:spcBef>
                <a:spcPts val="0"/>
              </a:spcBef>
              <a:buFont typeface="+mj-lt"/>
              <a:buAutoNum type="alphaLcParenR"/>
              <a:defRPr/>
            </a:pPr>
            <a:r>
              <a:rPr lang="en-US" sz="2200" dirty="0" err="1"/>
              <a:t>Keputusan</a:t>
            </a:r>
            <a:r>
              <a:rPr lang="en-US" sz="2200" dirty="0"/>
              <a:t> </a:t>
            </a:r>
            <a:r>
              <a:rPr lang="en-US" sz="2200" dirty="0" err="1"/>
              <a:t>Pencapaian</a:t>
            </a:r>
            <a:r>
              <a:rPr lang="en-US" sz="2200" dirty="0"/>
              <a:t> </a:t>
            </a:r>
            <a:r>
              <a:rPr lang="en-US" sz="2200" dirty="0" err="1"/>
              <a:t>Penilaian</a:t>
            </a:r>
            <a:r>
              <a:rPr lang="en-US" sz="2200" dirty="0"/>
              <a:t> </a:t>
            </a:r>
            <a:r>
              <a:rPr lang="en-US" sz="2200" dirty="0" err="1"/>
              <a:t>Prestasi</a:t>
            </a:r>
            <a:r>
              <a:rPr lang="en-US" sz="2200" dirty="0"/>
              <a:t> </a:t>
            </a:r>
            <a:r>
              <a:rPr lang="en-US" sz="2200" i="1" dirty="0"/>
              <a:t>NCS-Core Ability (</a:t>
            </a:r>
            <a:r>
              <a:rPr lang="en-US" sz="2200" dirty="0"/>
              <a:t>JPK/CA/KPPP);</a:t>
            </a:r>
            <a:endParaRPr lang="en-MY" sz="22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83215"/>
            <a:ext cx="9143999" cy="1068935"/>
          </a:xfrm>
          <a:effectLst>
            <a:glow rad="228600">
              <a:srgbClr val="D09622">
                <a:alpha val="40000"/>
              </a:srgb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3800" b="1" dirty="0" err="1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Susunan</a:t>
            </a:r>
            <a:r>
              <a:rPr lang="en-US" sz="38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kandungan</a:t>
            </a:r>
            <a:r>
              <a:rPr lang="en-US" sz="38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Rekod</a:t>
            </a:r>
            <a:r>
              <a:rPr lang="en-US" sz="38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Bukti</a:t>
            </a:r>
            <a:r>
              <a:rPr lang="en-US" sz="38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Pencapaian</a:t>
            </a:r>
            <a:endParaRPr lang="en-US" sz="38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9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33015"/>
            <a:ext cx="9144000" cy="6024985"/>
          </a:xfrm>
        </p:spPr>
        <p:txBody>
          <a:bodyPr>
            <a:noAutofit/>
          </a:bodyPr>
          <a:lstStyle/>
          <a:p>
            <a:pPr marL="342900" lvl="3" indent="-342900" algn="just" eaLnBrk="0" hangingPunct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MY" sz="2400" dirty="0" err="1" smtClean="0"/>
              <a:t>Persijilan</a:t>
            </a:r>
            <a:r>
              <a:rPr lang="en-MY" sz="2400" dirty="0" smtClean="0"/>
              <a:t> </a:t>
            </a:r>
            <a:r>
              <a:rPr lang="en-MY" sz="2400" dirty="0" err="1"/>
              <a:t>tahap</a:t>
            </a:r>
            <a:r>
              <a:rPr lang="en-MY" sz="2400" dirty="0"/>
              <a:t> </a:t>
            </a:r>
            <a:r>
              <a:rPr lang="en-MY" sz="2400" dirty="0" err="1"/>
              <a:t>tunggal</a:t>
            </a:r>
            <a:r>
              <a:rPr lang="en-MY" sz="2400" dirty="0"/>
              <a:t> </a:t>
            </a:r>
            <a:r>
              <a:rPr lang="en-MY" sz="2400" dirty="0" err="1" smtClean="0"/>
              <a:t>tidak</a:t>
            </a:r>
            <a:r>
              <a:rPr lang="en-MY" sz="2400" dirty="0" smtClean="0"/>
              <a:t> </a:t>
            </a:r>
            <a:r>
              <a:rPr lang="en-MY" sz="2400" dirty="0" err="1" smtClean="0"/>
              <a:t>mengikut</a:t>
            </a:r>
            <a:r>
              <a:rPr lang="en-MY" sz="2400" dirty="0" smtClean="0"/>
              <a:t> </a:t>
            </a:r>
            <a:r>
              <a:rPr lang="en-MY" sz="2400" dirty="0" err="1"/>
              <a:t>tahap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lvl="3" indent="0" algn="just" eaLnBrk="0" hangingPunct="0">
              <a:spcBef>
                <a:spcPts val="0"/>
              </a:spcBef>
              <a:buNone/>
            </a:pPr>
            <a:endParaRPr lang="en-US" sz="500" dirty="0">
              <a:ea typeface="Times New Roman" pitchFamily="18" charset="0"/>
              <a:cs typeface="Arial" pitchFamily="34" charset="0"/>
            </a:endParaRPr>
          </a:p>
          <a:p>
            <a:pPr marL="725488" lvl="3" indent="-363538" algn="just" eaLnBrk="0" hangingPunct="0">
              <a:spcBef>
                <a:spcPts val="0"/>
              </a:spcBef>
              <a:buFont typeface="+mj-lt"/>
              <a:buAutoNum type="arabicPeriod"/>
            </a:pPr>
            <a:r>
              <a:rPr lang="sv-SE" sz="1900" b="1" dirty="0" smtClean="0">
                <a:ea typeface="Times New Roman" pitchFamily="18" charset="0"/>
                <a:cs typeface="Arial" pitchFamily="34" charset="0"/>
              </a:rPr>
              <a:t>Fail Induk:</a:t>
            </a:r>
            <a:endParaRPr lang="en-US" sz="1900" dirty="0" smtClean="0">
              <a:ea typeface="Times New Roman" pitchFamily="18" charset="0"/>
              <a:cs typeface="Arial" pitchFamily="34" charset="0"/>
            </a:endParaRPr>
          </a:p>
          <a:p>
            <a:pPr marL="1071563" indent="-346075" algn="just" eaLnBrk="0" hangingPunct="0">
              <a:buFont typeface="Calibri" pitchFamily="34" charset="0"/>
              <a:buAutoNum type="alphaLcParenR"/>
            </a:pPr>
            <a:r>
              <a:rPr lang="sv-SE" sz="1900" dirty="0" smtClean="0">
                <a:ea typeface="Times New Roman" pitchFamily="18" charset="0"/>
                <a:cs typeface="Arial" pitchFamily="34" charset="0"/>
              </a:rPr>
              <a:t>Carta </a:t>
            </a:r>
            <a:r>
              <a:rPr lang="sv-SE" sz="1900" dirty="0">
                <a:ea typeface="Times New Roman" pitchFamily="18" charset="0"/>
                <a:cs typeface="Arial" pitchFamily="34" charset="0"/>
              </a:rPr>
              <a:t>Profil Kompetensi / </a:t>
            </a:r>
            <a:r>
              <a:rPr lang="sv-SE" sz="1900" i="1" dirty="0">
                <a:ea typeface="Times New Roman" pitchFamily="18" charset="0"/>
                <a:cs typeface="Arial" pitchFamily="34" charset="0"/>
              </a:rPr>
              <a:t>Competency Profile Chart</a:t>
            </a:r>
            <a:r>
              <a:rPr lang="sv-SE" sz="1900" dirty="0">
                <a:ea typeface="Times New Roman" pitchFamily="18" charset="0"/>
                <a:cs typeface="Arial" pitchFamily="34" charset="0"/>
              </a:rPr>
              <a:t> (CPC) bagi program SKPK sedia </a:t>
            </a:r>
            <a:r>
              <a:rPr lang="sv-SE" sz="1900" dirty="0" smtClean="0">
                <a:ea typeface="Times New Roman" pitchFamily="18" charset="0"/>
                <a:cs typeface="Arial" pitchFamily="34" charset="0"/>
              </a:rPr>
              <a:t>ada;</a:t>
            </a:r>
            <a:endParaRPr lang="en-US" sz="1900" dirty="0" smtClean="0"/>
          </a:p>
          <a:p>
            <a:pPr marL="1071563" indent="-346075" algn="just" eaLnBrk="0" hangingPunct="0">
              <a:buFont typeface="Calibri" pitchFamily="34" charset="0"/>
              <a:buAutoNum type="alphaLcParenR"/>
            </a:pPr>
            <a:r>
              <a:rPr lang="sv-SE" sz="1900" dirty="0" smtClean="0">
                <a:cs typeface="Times New Roman" pitchFamily="18" charset="0"/>
              </a:rPr>
              <a:t>Carta </a:t>
            </a:r>
            <a:r>
              <a:rPr lang="sv-SE" sz="1900" dirty="0">
                <a:cs typeface="Times New Roman" pitchFamily="18" charset="0"/>
              </a:rPr>
              <a:t>Profil SKK Core Abilities</a:t>
            </a:r>
            <a:r>
              <a:rPr lang="sv-SE" sz="1900" i="1" dirty="0">
                <a:cs typeface="Times New Roman" pitchFamily="18" charset="0"/>
              </a:rPr>
              <a:t> </a:t>
            </a:r>
            <a:r>
              <a:rPr lang="sv-SE" sz="1900" dirty="0">
                <a:cs typeface="Times New Roman" pitchFamily="18" charset="0"/>
              </a:rPr>
              <a:t>Z-009:2015;</a:t>
            </a:r>
            <a:endParaRPr lang="en-US" sz="1900" dirty="0"/>
          </a:p>
          <a:p>
            <a:pPr marL="1071563" indent="-346075" algn="just" eaLnBrk="0" hangingPunct="0">
              <a:buFont typeface="Calibri" pitchFamily="34" charset="0"/>
              <a:buAutoNum type="alphaLcParenR"/>
            </a:pPr>
            <a:r>
              <a:rPr lang="sv-SE" sz="1900" dirty="0">
                <a:cs typeface="Times New Roman" pitchFamily="18" charset="0"/>
              </a:rPr>
              <a:t>Laluan latihan </a:t>
            </a:r>
            <a:r>
              <a:rPr lang="sv-SE" sz="1900" i="1" dirty="0">
                <a:cs typeface="Times New Roman" pitchFamily="18" charset="0"/>
              </a:rPr>
              <a:t>(Training pathway) </a:t>
            </a:r>
            <a:r>
              <a:rPr lang="sv-SE" sz="1900" dirty="0">
                <a:cs typeface="Times New Roman" pitchFamily="18" charset="0"/>
              </a:rPr>
              <a:t>program SKPK;</a:t>
            </a:r>
            <a:endParaRPr lang="en-US" sz="1900" dirty="0"/>
          </a:p>
          <a:p>
            <a:pPr marL="1071563" indent="-346075" algn="just" eaLnBrk="0" hangingPunct="0">
              <a:buFont typeface="Calibri" pitchFamily="34" charset="0"/>
              <a:buAutoNum type="alphaLcParenR"/>
            </a:pPr>
            <a:r>
              <a:rPr lang="sv-SE" sz="1900" dirty="0">
                <a:cs typeface="Times New Roman" pitchFamily="18" charset="0"/>
              </a:rPr>
              <a:t>Matriks Core Abilities (</a:t>
            </a:r>
            <a:r>
              <a:rPr lang="sv-SE" sz="1900" i="1" dirty="0">
                <a:cs typeface="Times New Roman" pitchFamily="18" charset="0"/>
              </a:rPr>
              <a:t>Abilities</a:t>
            </a:r>
            <a:r>
              <a:rPr lang="sv-SE" sz="1900" dirty="0">
                <a:cs typeface="Times New Roman" pitchFamily="18" charset="0"/>
              </a:rPr>
              <a:t> vs CU/Modul program </a:t>
            </a:r>
            <a:r>
              <a:rPr lang="sv-SE" sz="1900" dirty="0" smtClean="0">
                <a:cs typeface="Times New Roman" pitchFamily="18" charset="0"/>
              </a:rPr>
              <a:t>SKPK berkaitan</a:t>
            </a:r>
            <a:r>
              <a:rPr lang="sv-SE" sz="1900" dirty="0">
                <a:cs typeface="Times New Roman" pitchFamily="18" charset="0"/>
              </a:rPr>
              <a:t>);</a:t>
            </a:r>
            <a:endParaRPr lang="en-US" sz="1900" dirty="0"/>
          </a:p>
          <a:p>
            <a:pPr marL="1071563" indent="-346075" algn="just" eaLnBrk="0" hangingPunct="0">
              <a:buFont typeface="Calibri" pitchFamily="34" charset="0"/>
              <a:buAutoNum type="alphaLcParenR"/>
            </a:pPr>
            <a:r>
              <a:rPr lang="sv-SE" sz="1900" dirty="0">
                <a:cs typeface="Times New Roman" pitchFamily="18" charset="0"/>
              </a:rPr>
              <a:t>Rekod Pencapaian Kumulatif (RPK) bagi program SKPK sedia ada; </a:t>
            </a:r>
            <a:endParaRPr lang="en-US" sz="1900" dirty="0"/>
          </a:p>
          <a:p>
            <a:pPr marL="1071563" indent="-346075" algn="just" eaLnBrk="0" hangingPunct="0">
              <a:buFont typeface="Calibri" pitchFamily="34" charset="0"/>
              <a:buAutoNum type="alphaLcParenR"/>
            </a:pPr>
            <a:r>
              <a:rPr lang="sv-SE" sz="1900" dirty="0">
                <a:cs typeface="Times New Roman" pitchFamily="18" charset="0"/>
              </a:rPr>
              <a:t>Bukti-bukti pencapaian bagi semua aktiviti kerja (</a:t>
            </a:r>
            <a:r>
              <a:rPr lang="sv-SE" sz="1900" i="1" dirty="0">
                <a:cs typeface="Times New Roman" pitchFamily="18" charset="0"/>
              </a:rPr>
              <a:t>work activities</a:t>
            </a:r>
            <a:r>
              <a:rPr lang="sv-SE" sz="1900" dirty="0">
                <a:cs typeface="Times New Roman" pitchFamily="18" charset="0"/>
              </a:rPr>
              <a:t>) mengikut CU/Modul;</a:t>
            </a:r>
            <a:endParaRPr lang="en-US" sz="1900" dirty="0"/>
          </a:p>
          <a:p>
            <a:pPr marL="1071563" indent="-346075" algn="just" eaLnBrk="0" hangingPunct="0">
              <a:buFont typeface="Calibri" pitchFamily="34" charset="0"/>
              <a:buAutoNum type="alphaLcParenR"/>
            </a:pPr>
            <a:r>
              <a:rPr lang="en-US" sz="1900" dirty="0">
                <a:cs typeface="Times New Roman" pitchFamily="18" charset="0"/>
              </a:rPr>
              <a:t> </a:t>
            </a:r>
            <a:r>
              <a:rPr lang="sv-SE" sz="1900" dirty="0">
                <a:cs typeface="Times New Roman" pitchFamily="18" charset="0"/>
              </a:rPr>
              <a:t>Borang Penilaian Prestasi SKK Core Abilities (JPK/CA/PP)  mengikut tahap yang telah dinilai berdasarkan </a:t>
            </a:r>
            <a:r>
              <a:rPr lang="sv-SE" sz="1900" dirty="0" smtClean="0">
                <a:cs typeface="Times New Roman" pitchFamily="18" charset="0"/>
              </a:rPr>
              <a:t>CU/Modul</a:t>
            </a:r>
            <a:endParaRPr lang="en-US" sz="1900" dirty="0" smtClean="0"/>
          </a:p>
          <a:p>
            <a:pPr marL="819150" lvl="4" indent="-457200" algn="just" eaLnBrk="0" hangingPunct="0">
              <a:buFont typeface="+mj-lt"/>
              <a:buAutoNum type="arabicPeriod" startAt="2"/>
            </a:pPr>
            <a:r>
              <a:rPr lang="sv-SE" sz="1900" b="1" dirty="0" smtClean="0">
                <a:cs typeface="Times New Roman" pitchFamily="18" charset="0"/>
              </a:rPr>
              <a:t>Fail</a:t>
            </a:r>
            <a:r>
              <a:rPr lang="sv-SE" sz="1900" dirty="0" smtClean="0">
                <a:cs typeface="Times New Roman" pitchFamily="18" charset="0"/>
              </a:rPr>
              <a:t> </a:t>
            </a:r>
            <a:r>
              <a:rPr lang="en-US" sz="1900" b="1" dirty="0" smtClean="0">
                <a:cs typeface="Times New Roman" pitchFamily="18" charset="0"/>
              </a:rPr>
              <a:t>Core Abilities </a:t>
            </a:r>
            <a:r>
              <a:rPr lang="en-US" sz="1900" b="1" dirty="0" err="1" smtClean="0">
                <a:cs typeface="Times New Roman" pitchFamily="18" charset="0"/>
              </a:rPr>
              <a:t>Pengetahuan</a:t>
            </a:r>
            <a:r>
              <a:rPr lang="en-US" sz="1900" b="1" dirty="0" smtClean="0">
                <a:cs typeface="Times New Roman" pitchFamily="18" charset="0"/>
              </a:rPr>
              <a:t>:</a:t>
            </a:r>
            <a:endParaRPr lang="en-US" sz="1900" dirty="0" smtClean="0"/>
          </a:p>
          <a:p>
            <a:pPr marL="725488" indent="0" algn="just" eaLnBrk="0" hangingPunct="0">
              <a:buNone/>
              <a:tabLst>
                <a:tab pos="1071563" algn="l"/>
              </a:tabLst>
            </a:pPr>
            <a:r>
              <a:rPr lang="sv-SE" sz="1900" dirty="0" smtClean="0">
                <a:cs typeface="Times New Roman" pitchFamily="18" charset="0"/>
              </a:rPr>
              <a:t>a)   Rekod </a:t>
            </a:r>
            <a:r>
              <a:rPr lang="sv-SE" sz="1900" dirty="0">
                <a:cs typeface="Times New Roman" pitchFamily="18" charset="0"/>
              </a:rPr>
              <a:t>Pencapaian Kumulatif (RPK) bagi Core Abilities</a:t>
            </a:r>
            <a:r>
              <a:rPr lang="sv-SE" sz="1900" i="1" dirty="0">
                <a:cs typeface="Times New Roman" pitchFamily="18" charset="0"/>
              </a:rPr>
              <a:t> </a:t>
            </a:r>
            <a:r>
              <a:rPr lang="sv-SE" sz="1900" dirty="0">
                <a:cs typeface="Times New Roman" pitchFamily="18" charset="0"/>
              </a:rPr>
              <a:t>komponen </a:t>
            </a:r>
            <a:r>
              <a:rPr lang="sv-SE" sz="1900" dirty="0" smtClean="0">
                <a:cs typeface="Times New Roman" pitchFamily="18" charset="0"/>
              </a:rPr>
              <a:t>teori;</a:t>
            </a:r>
            <a:endParaRPr lang="en-US" sz="1900" dirty="0"/>
          </a:p>
          <a:p>
            <a:pPr marL="1071563" indent="-346075" algn="just" eaLnBrk="0" hangingPunct="0">
              <a:buAutoNum type="alphaLcParenR" startAt="2"/>
              <a:tabLst>
                <a:tab pos="1071563" algn="l"/>
              </a:tabLst>
            </a:pPr>
            <a:r>
              <a:rPr lang="sv-SE" sz="1900" dirty="0" smtClean="0">
                <a:cs typeface="Times New Roman" pitchFamily="18" charset="0"/>
              </a:rPr>
              <a:t>Bukti </a:t>
            </a:r>
            <a:r>
              <a:rPr lang="sv-SE" sz="1900" dirty="0">
                <a:cs typeface="Times New Roman" pitchFamily="18" charset="0"/>
              </a:rPr>
              <a:t>penilaian teori setiap </a:t>
            </a:r>
            <a:r>
              <a:rPr lang="sv-SE" sz="1900" dirty="0" smtClean="0">
                <a:cs typeface="Times New Roman" pitchFamily="18" charset="0"/>
              </a:rPr>
              <a:t>CA;</a:t>
            </a:r>
            <a:endParaRPr lang="en-US" sz="1900" dirty="0" smtClean="0"/>
          </a:p>
          <a:p>
            <a:pPr marL="1071563" indent="-346075" algn="just" eaLnBrk="0" hangingPunct="0">
              <a:buAutoNum type="alphaLcParenR" startAt="2"/>
              <a:tabLst>
                <a:tab pos="1071563" algn="l"/>
              </a:tabLst>
            </a:pPr>
            <a:r>
              <a:rPr lang="en-US" sz="1900" dirty="0" err="1" smtClean="0">
                <a:cs typeface="Times New Roman" pitchFamily="18" charset="0"/>
              </a:rPr>
              <a:t>Keputusan</a:t>
            </a:r>
            <a:r>
              <a:rPr lang="en-US" sz="1900" dirty="0" smtClean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Pencapaian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Penilaian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dirty="0" err="1">
                <a:cs typeface="Times New Roman" pitchFamily="18" charset="0"/>
              </a:rPr>
              <a:t>Prestasi</a:t>
            </a:r>
            <a:r>
              <a:rPr lang="en-US" sz="1900" dirty="0">
                <a:cs typeface="Times New Roman" pitchFamily="18" charset="0"/>
              </a:rPr>
              <a:t> </a:t>
            </a:r>
            <a:r>
              <a:rPr lang="en-US" sz="1900" i="1" dirty="0">
                <a:cs typeface="Times New Roman" pitchFamily="18" charset="0"/>
              </a:rPr>
              <a:t>NCS-Core Ability (</a:t>
            </a:r>
            <a:r>
              <a:rPr lang="en-US" sz="1900" dirty="0">
                <a:cs typeface="Times New Roman" pitchFamily="18" charset="0"/>
              </a:rPr>
              <a:t>JPK/CA/KPPP);</a:t>
            </a:r>
            <a:endParaRPr lang="en-US" sz="19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83215"/>
            <a:ext cx="9144000" cy="1068935"/>
          </a:xfrm>
          <a:effectLst>
            <a:glow rad="228600">
              <a:srgbClr val="D09622">
                <a:alpha val="40000"/>
              </a:srgb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3800" b="1" dirty="0" err="1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Susunan</a:t>
            </a:r>
            <a:r>
              <a:rPr lang="en-US" sz="38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kandungan</a:t>
            </a:r>
            <a:r>
              <a:rPr lang="en-US" sz="38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Rekod</a:t>
            </a:r>
            <a:r>
              <a:rPr lang="en-US" sz="38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Bukti</a:t>
            </a:r>
            <a:r>
              <a:rPr lang="en-US" sz="38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800" b="1" dirty="0" err="1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Pencapaian</a:t>
            </a:r>
            <a:endParaRPr lang="en-US" sz="38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71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59785" y="1443835"/>
            <a:ext cx="7787955" cy="5191970"/>
          </a:xfrm>
        </p:spPr>
        <p:txBody>
          <a:bodyPr>
            <a:noAutofit/>
          </a:bodyPr>
          <a:lstStyle/>
          <a:p>
            <a:pPr marL="441325" indent="-441325" algn="just" eaLnBrk="0" hangingPunct="0">
              <a:buFont typeface="Wingdings" panose="05000000000000000000" pitchFamily="2" charset="2"/>
              <a:buChar char="q"/>
            </a:pPr>
            <a:r>
              <a:rPr lang="en-US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ea typeface="Times New Roman" pitchFamily="18" charset="0"/>
                <a:cs typeface="Arial" pitchFamily="34" charset="0"/>
              </a:rPr>
              <a:t>Kurikulum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: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endParaRPr lang="en-US" dirty="0" smtClean="0">
              <a:ea typeface="Times New Roman" pitchFamily="18" charset="0"/>
              <a:cs typeface="Arial" pitchFamily="34" charset="0"/>
            </a:endParaRPr>
          </a:p>
          <a:p>
            <a:pPr lvl="1" algn="just" eaLnBrk="0" hangingPunct="0">
              <a:buFont typeface="Wingdings" panose="05000000000000000000" pitchFamily="2" charset="2"/>
              <a:buChar char="ü"/>
            </a:pP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PB </a:t>
            </a:r>
            <a:r>
              <a:rPr lang="en-US" sz="2400" dirty="0" err="1" smtClean="0">
                <a:ea typeface="Times New Roman" pitchFamily="18" charset="0"/>
                <a:cs typeface="Arial" pitchFamily="34" charset="0"/>
              </a:rPr>
              <a:t>hendaklah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menyediakan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kurikulum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ea typeface="Times New Roman" pitchFamily="18" charset="0"/>
                <a:cs typeface="Arial" pitchFamily="34" charset="0"/>
              </a:rPr>
              <a:t>berdasarkan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 SKK 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Core Abilities yang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merangkumi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perkara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berikut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:</a:t>
            </a:r>
            <a:endParaRPr lang="en-US" sz="2400" dirty="0">
              <a:ea typeface="Times New Roman" pitchFamily="18" charset="0"/>
              <a:cs typeface="Arial" pitchFamily="34" charset="0"/>
            </a:endParaRPr>
          </a:p>
          <a:p>
            <a:pPr marL="1703388" lvl="1" indent="-442913" algn="just" eaLnBrk="0" hangingPunct="0">
              <a:buFontTx/>
              <a:buAutoNum type="romanLcPeriod"/>
            </a:pPr>
            <a:r>
              <a:rPr lang="en-US" sz="2400" dirty="0" err="1" smtClean="0">
                <a:cs typeface="Times New Roman" pitchFamily="18" charset="0"/>
              </a:rPr>
              <a:t>Kertas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Penerangan</a:t>
            </a:r>
            <a:endParaRPr lang="en-US" sz="2400" dirty="0"/>
          </a:p>
          <a:p>
            <a:pPr marL="1703388" lvl="1" indent="-442913" algn="just" eaLnBrk="0" hangingPunct="0">
              <a:buFontTx/>
              <a:buAutoNum type="romanLcPeriod"/>
            </a:pPr>
            <a:r>
              <a:rPr lang="en-US" sz="2400" dirty="0" err="1">
                <a:cs typeface="Times New Roman" pitchFamily="18" charset="0"/>
              </a:rPr>
              <a:t>Kertas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Tugasan</a:t>
            </a:r>
            <a:endParaRPr lang="en-US" sz="2400" dirty="0">
              <a:cs typeface="Times New Roman" pitchFamily="18" charset="0"/>
            </a:endParaRPr>
          </a:p>
          <a:p>
            <a:pPr marL="1703388" lvl="1" indent="-442913" algn="just" eaLnBrk="0" hangingPunct="0">
              <a:buFontTx/>
              <a:buAutoNum type="romanLcPeriod"/>
            </a:pPr>
            <a:r>
              <a:rPr lang="en-US" sz="2400" dirty="0" err="1" smtClean="0">
                <a:cs typeface="Times New Roman" pitchFamily="18" charset="0"/>
              </a:rPr>
              <a:t>Jadual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pelaksanaan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latihan</a:t>
            </a:r>
            <a:r>
              <a:rPr lang="en-US" sz="2400" dirty="0">
                <a:cs typeface="Times New Roman" pitchFamily="18" charset="0"/>
              </a:rPr>
              <a:t> SKK Core </a:t>
            </a:r>
            <a:r>
              <a:rPr lang="en-US" sz="2400" dirty="0" smtClean="0">
                <a:cs typeface="Times New Roman" pitchFamily="18" charset="0"/>
              </a:rPr>
              <a:t>Abilities;</a:t>
            </a:r>
          </a:p>
          <a:p>
            <a:pPr marL="1703388" lvl="1" indent="-442913" algn="just" eaLnBrk="0" hangingPunct="0">
              <a:buFontTx/>
              <a:buAutoNum type="romanLcPeriod"/>
            </a:pPr>
            <a:r>
              <a:rPr lang="en-US" sz="2400" dirty="0" err="1" smtClean="0">
                <a:cs typeface="Times New Roman" pitchFamily="18" charset="0"/>
              </a:rPr>
              <a:t>Dokumen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Penilaian</a:t>
            </a:r>
            <a:endParaRPr lang="en-US" sz="2400" dirty="0"/>
          </a:p>
          <a:p>
            <a:pPr marL="2286000" lvl="4" indent="-514350" algn="just" eaLnBrk="0" hangingPunct="0">
              <a:buFont typeface="Wingdings" pitchFamily="2" charset="2"/>
              <a:buChar char="§"/>
            </a:pPr>
            <a:r>
              <a:rPr lang="en-US" sz="2400" dirty="0" err="1">
                <a:cs typeface="Times New Roman" pitchFamily="18" charset="0"/>
              </a:rPr>
              <a:t>Penilaian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Pengetahuan</a:t>
            </a:r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07080" y="69490"/>
            <a:ext cx="8236919" cy="1221640"/>
          </a:xfrm>
          <a:effectLst>
            <a:glow rad="228600">
              <a:srgbClr val="D09622">
                <a:alpha val="40000"/>
              </a:srgb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12.0  KAEDAH PELAKSANAAN                SKK CORE ABILITIES</a:t>
            </a:r>
            <a:endParaRPr lang="en-US" sz="38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7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9127" y="2054655"/>
            <a:ext cx="7787955" cy="610820"/>
          </a:xfrm>
        </p:spPr>
        <p:txBody>
          <a:bodyPr>
            <a:noAutofit/>
          </a:bodyPr>
          <a:lstStyle/>
          <a:p>
            <a:pPr marL="441325" indent="-441325" algn="just" eaLnBrk="0" hangingPunct="0">
              <a:buFont typeface="Wingdings" panose="05000000000000000000" pitchFamily="2" charset="2"/>
              <a:buChar char="q"/>
            </a:pPr>
            <a:r>
              <a:rPr lang="en-US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ea typeface="Times New Roman" pitchFamily="18" charset="0"/>
                <a:cs typeface="Arial" pitchFamily="34" charset="0"/>
              </a:rPr>
              <a:t>Kurikulum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: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endParaRPr lang="en-US" dirty="0" smtClean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07080" y="69490"/>
            <a:ext cx="8236919" cy="1221640"/>
          </a:xfrm>
          <a:effectLst>
            <a:glow rad="228600">
              <a:srgbClr val="D09622">
                <a:alpha val="40000"/>
              </a:srgb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12.0  KAEDAH PELAKSANAAN                SKK CORE ABILITIES</a:t>
            </a:r>
            <a:endParaRPr lang="en-US" sz="38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2818181"/>
            <a:ext cx="9143998" cy="2901394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3" algn="just" eaLnBrk="0" hangingPunct="0"/>
            <a:r>
              <a:rPr lang="en-US" sz="2400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Bahan</a:t>
            </a:r>
            <a:r>
              <a:rPr lang="en-US" sz="24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Pembelajaran</a:t>
            </a:r>
            <a:r>
              <a:rPr lang="en-US" sz="24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Bertulis</a:t>
            </a:r>
            <a:r>
              <a:rPr lang="en-US" sz="24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bagi</a:t>
            </a:r>
            <a:r>
              <a:rPr lang="en-US" sz="24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Core Abilities </a:t>
            </a:r>
            <a:r>
              <a:rPr lang="en-US" sz="2400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boleh</a:t>
            </a:r>
            <a:r>
              <a:rPr lang="en-US" sz="24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didapati</a:t>
            </a:r>
            <a:r>
              <a:rPr lang="en-US" sz="24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di JPK </a:t>
            </a:r>
            <a:r>
              <a:rPr lang="en-US" sz="2400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digunakan</a:t>
            </a:r>
            <a:r>
              <a:rPr lang="en-US" sz="24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sebagai</a:t>
            </a:r>
            <a:r>
              <a:rPr lang="en-US" sz="24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rujukan</a:t>
            </a:r>
            <a:r>
              <a:rPr lang="en-US" sz="24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panduan</a:t>
            </a:r>
            <a:r>
              <a:rPr lang="en-US" sz="24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untuk</a:t>
            </a:r>
            <a:r>
              <a:rPr lang="en-US" sz="24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PB </a:t>
            </a:r>
            <a:r>
              <a:rPr lang="en-US" sz="2400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melaksanakan</a:t>
            </a:r>
            <a:r>
              <a:rPr lang="en-US" sz="24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latihan</a:t>
            </a:r>
            <a:r>
              <a:rPr lang="en-US" sz="24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Walaubagaimana</a:t>
            </a:r>
            <a:r>
              <a:rPr lang="en-US" sz="24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pun </a:t>
            </a:r>
            <a:r>
              <a:rPr lang="en-US" sz="2400" b="1" u="sng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PB </a:t>
            </a:r>
            <a:r>
              <a:rPr lang="en-US" sz="2400" b="1" u="sng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digalakkan</a:t>
            </a:r>
            <a:r>
              <a:rPr lang="en-US" sz="2400" b="1" u="sng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membangunkan</a:t>
            </a:r>
            <a:r>
              <a:rPr lang="en-US" sz="2400" b="1" u="sng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Bahan</a:t>
            </a:r>
            <a:r>
              <a:rPr lang="en-US" sz="2400" b="1" u="sng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Pembelajaran</a:t>
            </a:r>
            <a:r>
              <a:rPr lang="en-US" sz="2400" b="1" u="sng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Bertulis</a:t>
            </a:r>
            <a:r>
              <a:rPr lang="en-US" sz="2400" b="1" u="sng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sendiri</a:t>
            </a:r>
            <a:r>
              <a:rPr lang="en-US" sz="2400" b="1" u="sng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yang </a:t>
            </a:r>
            <a:r>
              <a:rPr lang="en-US" sz="2400" b="1" u="sng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bersesuaian</a:t>
            </a:r>
            <a:r>
              <a:rPr lang="en-US" sz="2400" b="1" u="sng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dengan</a:t>
            </a:r>
            <a:r>
              <a:rPr lang="en-US" sz="2400" b="1" u="sng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program SKPK yang </a:t>
            </a:r>
            <a:r>
              <a:rPr lang="en-US" sz="2400" b="1" u="sng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ditawarkan</a:t>
            </a:r>
            <a:r>
              <a:rPr lang="en-US" sz="2400" b="1" u="sng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kepada</a:t>
            </a:r>
            <a:r>
              <a:rPr lang="en-US" sz="2400" b="1" u="sng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pelatih</a:t>
            </a:r>
            <a:r>
              <a:rPr lang="en-US" sz="2400" b="1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.</a:t>
            </a:r>
            <a:endParaRPr lang="en-US" sz="3600" b="1" dirty="0">
              <a:solidFill>
                <a:schemeClr val="tx1"/>
              </a:solidFill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75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59785" y="1443835"/>
            <a:ext cx="7787955" cy="5191970"/>
          </a:xfrm>
        </p:spPr>
        <p:txBody>
          <a:bodyPr>
            <a:noAutofit/>
          </a:bodyPr>
          <a:lstStyle/>
          <a:p>
            <a:pPr marL="441325" indent="-441325" algn="just" eaLnBrk="0" hangingPunct="0">
              <a:buFont typeface="Wingdings" panose="05000000000000000000" pitchFamily="2" charset="2"/>
              <a:buChar char="q"/>
            </a:pPr>
            <a:r>
              <a:rPr lang="en-US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ea typeface="Times New Roman" pitchFamily="18" charset="0"/>
                <a:cs typeface="Arial" pitchFamily="34" charset="0"/>
              </a:rPr>
              <a:t>Jaminan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ea typeface="Times New Roman" pitchFamily="18" charset="0"/>
                <a:cs typeface="Arial" pitchFamily="34" charset="0"/>
              </a:rPr>
              <a:t>Kualiti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: </a:t>
            </a:r>
          </a:p>
          <a:p>
            <a:pPr marL="993775" lvl="1" indent="-457200" eaLnBrk="0" hangingPunct="0">
              <a:spcBef>
                <a:spcPts val="0"/>
              </a:spcBef>
              <a:buFontTx/>
              <a:buAutoNum type="arabicPeriod"/>
            </a:pPr>
            <a:r>
              <a:rPr lang="en-US" sz="2300" dirty="0">
                <a:ea typeface="Times New Roman" pitchFamily="18" charset="0"/>
                <a:cs typeface="Arial" pitchFamily="34" charset="0"/>
              </a:rPr>
              <a:t>PB </a:t>
            </a:r>
            <a:r>
              <a:rPr lang="en-US" sz="2300" dirty="0" err="1">
                <a:ea typeface="Times New Roman" pitchFamily="18" charset="0"/>
                <a:cs typeface="Arial" pitchFamily="34" charset="0"/>
              </a:rPr>
              <a:t>hendaklah</a:t>
            </a:r>
            <a:r>
              <a:rPr lang="en-US" sz="23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300" dirty="0" err="1">
                <a:ea typeface="Times New Roman" pitchFamily="18" charset="0"/>
                <a:cs typeface="Arial" pitchFamily="34" charset="0"/>
              </a:rPr>
              <a:t>memastikan</a:t>
            </a:r>
            <a:r>
              <a:rPr lang="en-US" sz="23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300" dirty="0" err="1">
                <a:ea typeface="Times New Roman" pitchFamily="18" charset="0"/>
                <a:cs typeface="Arial" pitchFamily="34" charset="0"/>
              </a:rPr>
              <a:t>kandungan</a:t>
            </a:r>
            <a:r>
              <a:rPr lang="en-US" sz="23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300" dirty="0" err="1">
                <a:ea typeface="Times New Roman" pitchFamily="18" charset="0"/>
                <a:cs typeface="Arial" pitchFamily="34" charset="0"/>
              </a:rPr>
              <a:t>kurikulum</a:t>
            </a:r>
            <a:r>
              <a:rPr lang="en-US" sz="23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300" dirty="0" err="1">
                <a:ea typeface="Times New Roman" pitchFamily="18" charset="0"/>
                <a:cs typeface="Arial" pitchFamily="34" charset="0"/>
              </a:rPr>
              <a:t>merujuk</a:t>
            </a:r>
            <a:r>
              <a:rPr lang="en-US" sz="23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300" dirty="0" err="1">
                <a:ea typeface="Times New Roman" pitchFamily="18" charset="0"/>
                <a:cs typeface="Arial" pitchFamily="34" charset="0"/>
              </a:rPr>
              <a:t>dan</a:t>
            </a:r>
            <a:r>
              <a:rPr lang="en-US" sz="23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300" dirty="0" err="1">
                <a:ea typeface="Times New Roman" pitchFamily="18" charset="0"/>
                <a:cs typeface="Arial" pitchFamily="34" charset="0"/>
              </a:rPr>
              <a:t>memenuhi</a:t>
            </a:r>
            <a:r>
              <a:rPr lang="en-US" sz="23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300" dirty="0" err="1">
                <a:ea typeface="Times New Roman" pitchFamily="18" charset="0"/>
                <a:cs typeface="Arial" pitchFamily="34" charset="0"/>
              </a:rPr>
              <a:t>kepada</a:t>
            </a:r>
            <a:r>
              <a:rPr lang="en-US" sz="23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300" dirty="0" err="1">
                <a:ea typeface="Times New Roman" pitchFamily="18" charset="0"/>
                <a:cs typeface="Arial" pitchFamily="34" charset="0"/>
              </a:rPr>
              <a:t>keperluan</a:t>
            </a:r>
            <a:r>
              <a:rPr lang="en-US" sz="2300" dirty="0">
                <a:ea typeface="Times New Roman" pitchFamily="18" charset="0"/>
                <a:cs typeface="Arial" pitchFamily="34" charset="0"/>
              </a:rPr>
              <a:t> SKK Core Abilities</a:t>
            </a:r>
            <a:r>
              <a:rPr lang="en-US" sz="23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. </a:t>
            </a:r>
            <a:endParaRPr lang="en-US" sz="2300" dirty="0"/>
          </a:p>
          <a:p>
            <a:pPr marL="993775" lvl="1" indent="-457200" eaLnBrk="0" hangingPunct="0">
              <a:spcBef>
                <a:spcPts val="0"/>
              </a:spcBef>
              <a:buFontTx/>
              <a:buAutoNum type="arabicPeriod"/>
            </a:pPr>
            <a:r>
              <a:rPr lang="en-US" sz="2300" dirty="0" err="1">
                <a:cs typeface="Times New Roman" pitchFamily="18" charset="0"/>
              </a:rPr>
              <a:t>Penilaian</a:t>
            </a:r>
            <a:r>
              <a:rPr lang="en-US" sz="2300" dirty="0">
                <a:cs typeface="Times New Roman" pitchFamily="18" charset="0"/>
              </a:rPr>
              <a:t> </a:t>
            </a:r>
            <a:r>
              <a:rPr lang="en-US" sz="2300" dirty="0" err="1">
                <a:cs typeface="Times New Roman" pitchFamily="18" charset="0"/>
              </a:rPr>
              <a:t>Pengetahuan</a:t>
            </a:r>
            <a:r>
              <a:rPr lang="en-US" sz="2300" dirty="0">
                <a:cs typeface="Times New Roman" pitchFamily="18" charset="0"/>
              </a:rPr>
              <a:t> Core Abilities </a:t>
            </a:r>
            <a:r>
              <a:rPr lang="en-US" sz="2300" dirty="0" err="1">
                <a:cs typeface="Times New Roman" pitchFamily="18" charset="0"/>
              </a:rPr>
              <a:t>boleh</a:t>
            </a:r>
            <a:r>
              <a:rPr lang="en-US" sz="2300" dirty="0">
                <a:cs typeface="Times New Roman" pitchFamily="18" charset="0"/>
              </a:rPr>
              <a:t> </a:t>
            </a:r>
            <a:r>
              <a:rPr lang="en-US" sz="2300" dirty="0" err="1">
                <a:cs typeface="Times New Roman" pitchFamily="18" charset="0"/>
              </a:rPr>
              <a:t>dibuat</a:t>
            </a:r>
            <a:r>
              <a:rPr lang="en-US" sz="2300" dirty="0">
                <a:cs typeface="Times New Roman" pitchFamily="18" charset="0"/>
              </a:rPr>
              <a:t> </a:t>
            </a:r>
            <a:r>
              <a:rPr lang="en-US" sz="2300" dirty="0" err="1">
                <a:cs typeface="Times New Roman" pitchFamily="18" charset="0"/>
              </a:rPr>
              <a:t>oleh</a:t>
            </a:r>
            <a:r>
              <a:rPr lang="en-US" sz="2300" dirty="0">
                <a:cs typeface="Times New Roman" pitchFamily="18" charset="0"/>
              </a:rPr>
              <a:t> PP / TP yang </a:t>
            </a:r>
            <a:r>
              <a:rPr lang="en-US" sz="2300" dirty="0" err="1">
                <a:cs typeface="Times New Roman" pitchFamily="18" charset="0"/>
              </a:rPr>
              <a:t>dilantik</a:t>
            </a:r>
            <a:r>
              <a:rPr lang="en-US" sz="2300" dirty="0">
                <a:cs typeface="Times New Roman" pitchFamily="18" charset="0"/>
              </a:rPr>
              <a:t> </a:t>
            </a:r>
            <a:r>
              <a:rPr lang="en-US" sz="2300" dirty="0" err="1">
                <a:cs typeface="Times New Roman" pitchFamily="18" charset="0"/>
              </a:rPr>
              <a:t>oleh</a:t>
            </a:r>
            <a:r>
              <a:rPr lang="en-US" sz="2300" dirty="0">
                <a:cs typeface="Times New Roman" pitchFamily="18" charset="0"/>
              </a:rPr>
              <a:t> PB  </a:t>
            </a:r>
            <a:r>
              <a:rPr lang="en-US" sz="2300" dirty="0" err="1">
                <a:cs typeface="Times New Roman" pitchFamily="18" charset="0"/>
              </a:rPr>
              <a:t>manakala</a:t>
            </a:r>
            <a:r>
              <a:rPr lang="en-US" sz="2300" dirty="0">
                <a:cs typeface="Times New Roman" pitchFamily="18" charset="0"/>
              </a:rPr>
              <a:t> </a:t>
            </a:r>
            <a:r>
              <a:rPr lang="en-US" sz="2300" dirty="0" err="1">
                <a:cs typeface="Times New Roman" pitchFamily="18" charset="0"/>
              </a:rPr>
              <a:t>Penilaian</a:t>
            </a:r>
            <a:r>
              <a:rPr lang="en-US" sz="2300" dirty="0">
                <a:cs typeface="Times New Roman" pitchFamily="18" charset="0"/>
              </a:rPr>
              <a:t> </a:t>
            </a:r>
            <a:r>
              <a:rPr lang="en-US" sz="2300" dirty="0" err="1">
                <a:cs typeface="Times New Roman" pitchFamily="18" charset="0"/>
              </a:rPr>
              <a:t>Prestasi</a:t>
            </a:r>
            <a:r>
              <a:rPr lang="en-US" sz="2300" dirty="0">
                <a:cs typeface="Times New Roman" pitchFamily="18" charset="0"/>
              </a:rPr>
              <a:t> Core Abilities </a:t>
            </a:r>
            <a:r>
              <a:rPr lang="en-US" sz="2300" dirty="0" err="1">
                <a:cs typeface="Times New Roman" pitchFamily="18" charset="0"/>
              </a:rPr>
              <a:t>hendaklah</a:t>
            </a:r>
            <a:r>
              <a:rPr lang="en-US" sz="2300" dirty="0">
                <a:cs typeface="Times New Roman" pitchFamily="18" charset="0"/>
              </a:rPr>
              <a:t> </a:t>
            </a:r>
            <a:r>
              <a:rPr lang="en-US" sz="2300" dirty="0" err="1">
                <a:cs typeface="Times New Roman" pitchFamily="18" charset="0"/>
              </a:rPr>
              <a:t>dijalankan</a:t>
            </a:r>
            <a:r>
              <a:rPr lang="en-US" sz="2300" dirty="0">
                <a:cs typeface="Times New Roman" pitchFamily="18" charset="0"/>
              </a:rPr>
              <a:t> </a:t>
            </a:r>
            <a:r>
              <a:rPr lang="en-US" sz="2300" dirty="0" err="1">
                <a:cs typeface="Times New Roman" pitchFamily="18" charset="0"/>
              </a:rPr>
              <a:t>oleh</a:t>
            </a:r>
            <a:r>
              <a:rPr lang="en-US" sz="2300" dirty="0">
                <a:cs typeface="Times New Roman" pitchFamily="18" charset="0"/>
              </a:rPr>
              <a:t> PP yang </a:t>
            </a:r>
            <a:r>
              <a:rPr lang="en-US" sz="2300" dirty="0" err="1">
                <a:cs typeface="Times New Roman" pitchFamily="18" charset="0"/>
              </a:rPr>
              <a:t>dilantik</a:t>
            </a:r>
            <a:r>
              <a:rPr lang="en-US" sz="2300" dirty="0">
                <a:cs typeface="Times New Roman" pitchFamily="18" charset="0"/>
              </a:rPr>
              <a:t> program SKPK yang </a:t>
            </a:r>
            <a:r>
              <a:rPr lang="en-US" sz="2300" dirty="0" err="1">
                <a:cs typeface="Times New Roman" pitchFamily="18" charset="0"/>
              </a:rPr>
              <a:t>berkaitan</a:t>
            </a:r>
            <a:r>
              <a:rPr lang="en-US" sz="2300" dirty="0">
                <a:cs typeface="Times New Roman" pitchFamily="18" charset="0"/>
              </a:rPr>
              <a:t>.</a:t>
            </a:r>
            <a:endParaRPr lang="en-US" sz="2300" dirty="0"/>
          </a:p>
          <a:p>
            <a:pPr marL="993775" lvl="1" indent="-457200" eaLnBrk="0" hangingPunct="0">
              <a:spcBef>
                <a:spcPts val="0"/>
              </a:spcBef>
              <a:buFontTx/>
              <a:buAutoNum type="arabicPeriod"/>
            </a:pPr>
            <a:r>
              <a:rPr lang="en-US" sz="2300" dirty="0">
                <a:cs typeface="Times New Roman" pitchFamily="18" charset="0"/>
              </a:rPr>
              <a:t>PPD </a:t>
            </a:r>
            <a:r>
              <a:rPr lang="en-US" sz="2300" dirty="0" err="1">
                <a:cs typeface="Times New Roman" pitchFamily="18" charset="0"/>
              </a:rPr>
              <a:t>mengurus</a:t>
            </a:r>
            <a:r>
              <a:rPr lang="en-US" sz="2300" dirty="0">
                <a:cs typeface="Times New Roman" pitchFamily="18" charset="0"/>
              </a:rPr>
              <a:t>, </a:t>
            </a:r>
            <a:r>
              <a:rPr lang="en-US" sz="2300" dirty="0" err="1">
                <a:cs typeface="Times New Roman" pitchFamily="18" charset="0"/>
              </a:rPr>
              <a:t>memantau</a:t>
            </a:r>
            <a:r>
              <a:rPr lang="en-US" sz="2300" dirty="0">
                <a:cs typeface="Times New Roman" pitchFamily="18" charset="0"/>
              </a:rPr>
              <a:t> </a:t>
            </a:r>
            <a:r>
              <a:rPr lang="en-US" sz="2300" dirty="0" err="1">
                <a:cs typeface="Times New Roman" pitchFamily="18" charset="0"/>
              </a:rPr>
              <a:t>dan</a:t>
            </a:r>
            <a:r>
              <a:rPr lang="en-US" sz="2300" dirty="0">
                <a:cs typeface="Times New Roman" pitchFamily="18" charset="0"/>
              </a:rPr>
              <a:t> </a:t>
            </a:r>
            <a:r>
              <a:rPr lang="en-US" sz="2300" dirty="0" err="1">
                <a:cs typeface="Times New Roman" pitchFamily="18" charset="0"/>
              </a:rPr>
              <a:t>mengawal</a:t>
            </a:r>
            <a:r>
              <a:rPr lang="en-US" sz="2300" dirty="0">
                <a:cs typeface="Times New Roman" pitchFamily="18" charset="0"/>
              </a:rPr>
              <a:t> </a:t>
            </a:r>
            <a:r>
              <a:rPr lang="en-US" sz="2300" dirty="0" err="1">
                <a:cs typeface="Times New Roman" pitchFamily="18" charset="0"/>
              </a:rPr>
              <a:t>selia</a:t>
            </a:r>
            <a:r>
              <a:rPr lang="en-US" sz="2300" dirty="0">
                <a:cs typeface="Times New Roman" pitchFamily="18" charset="0"/>
              </a:rPr>
              <a:t> </a:t>
            </a:r>
            <a:r>
              <a:rPr lang="en-US" sz="2300" dirty="0" err="1">
                <a:cs typeface="Times New Roman" pitchFamily="18" charset="0"/>
              </a:rPr>
              <a:t>pelaksanaan</a:t>
            </a:r>
            <a:r>
              <a:rPr lang="en-US" sz="2300" dirty="0">
                <a:cs typeface="Times New Roman" pitchFamily="18" charset="0"/>
              </a:rPr>
              <a:t> </a:t>
            </a:r>
            <a:r>
              <a:rPr lang="en-US" sz="2300" dirty="0" err="1">
                <a:cs typeface="Times New Roman" pitchFamily="18" charset="0"/>
              </a:rPr>
              <a:t>latihan</a:t>
            </a:r>
            <a:r>
              <a:rPr lang="en-US" sz="2300" dirty="0">
                <a:cs typeface="Times New Roman" pitchFamily="18" charset="0"/>
              </a:rPr>
              <a:t> yang </a:t>
            </a:r>
            <a:r>
              <a:rPr lang="en-US" sz="2300" dirty="0" err="1">
                <a:cs typeface="Times New Roman" pitchFamily="18" charset="0"/>
              </a:rPr>
              <a:t>dinilai</a:t>
            </a:r>
            <a:r>
              <a:rPr lang="en-US" sz="2300" dirty="0">
                <a:cs typeface="Times New Roman" pitchFamily="18" charset="0"/>
              </a:rPr>
              <a:t> </a:t>
            </a:r>
            <a:r>
              <a:rPr lang="en-US" sz="2300" dirty="0" err="1">
                <a:cs typeface="Times New Roman" pitchFamily="18" charset="0"/>
              </a:rPr>
              <a:t>oleh</a:t>
            </a:r>
            <a:r>
              <a:rPr lang="en-US" sz="2300" dirty="0">
                <a:cs typeface="Times New Roman" pitchFamily="18" charset="0"/>
              </a:rPr>
              <a:t> PP/TP.</a:t>
            </a:r>
            <a:endParaRPr lang="en-US" sz="2300" dirty="0"/>
          </a:p>
          <a:p>
            <a:pPr marL="993775" lvl="1" indent="-457200" eaLnBrk="0" hangingPunct="0">
              <a:spcBef>
                <a:spcPts val="0"/>
              </a:spcBef>
              <a:buFontTx/>
              <a:buAutoNum type="arabicPeriod"/>
            </a:pPr>
            <a:r>
              <a:rPr lang="en-MY" sz="2300" dirty="0" err="1"/>
              <a:t>Verifikasi</a:t>
            </a:r>
            <a:r>
              <a:rPr lang="en-MY" sz="2300" dirty="0"/>
              <a:t> </a:t>
            </a:r>
            <a:r>
              <a:rPr lang="en-MY" sz="2300" dirty="0" err="1"/>
              <a:t>luaran</a:t>
            </a:r>
            <a:r>
              <a:rPr lang="en-MY" sz="2300" dirty="0"/>
              <a:t> </a:t>
            </a:r>
            <a:r>
              <a:rPr lang="en-MY" sz="2300" dirty="0" err="1"/>
              <a:t>bagi</a:t>
            </a:r>
            <a:r>
              <a:rPr lang="en-MY" sz="2300" dirty="0"/>
              <a:t> program SKK Core Abilities </a:t>
            </a:r>
            <a:r>
              <a:rPr lang="en-MY" sz="2300" dirty="0" err="1"/>
              <a:t>akan</a:t>
            </a:r>
            <a:r>
              <a:rPr lang="en-MY" sz="2300" dirty="0"/>
              <a:t> </a:t>
            </a:r>
            <a:r>
              <a:rPr lang="en-MY" sz="2300" dirty="0" err="1"/>
              <a:t>dilaksanakan</a:t>
            </a:r>
            <a:r>
              <a:rPr lang="en-MY" sz="2300" dirty="0"/>
              <a:t> </a:t>
            </a:r>
            <a:r>
              <a:rPr lang="en-MY" sz="2300" dirty="0" err="1"/>
              <a:t>oleh</a:t>
            </a:r>
            <a:r>
              <a:rPr lang="en-MY" sz="2300" dirty="0"/>
              <a:t> PPL yang </a:t>
            </a:r>
            <a:r>
              <a:rPr lang="en-MY" sz="2300" dirty="0" err="1"/>
              <a:t>dilantik</a:t>
            </a:r>
            <a:r>
              <a:rPr lang="en-MY" sz="2300" dirty="0"/>
              <a:t> </a:t>
            </a:r>
            <a:r>
              <a:rPr lang="en-MY" sz="2300" dirty="0" err="1"/>
              <a:t>oleh</a:t>
            </a:r>
            <a:r>
              <a:rPr lang="en-MY" sz="2300" dirty="0"/>
              <a:t> JPK  </a:t>
            </a:r>
            <a:r>
              <a:rPr lang="en-MY" sz="2300" dirty="0" err="1"/>
              <a:t>bertujuan</a:t>
            </a:r>
            <a:r>
              <a:rPr lang="en-MY" sz="2300" dirty="0"/>
              <a:t> </a:t>
            </a:r>
            <a:r>
              <a:rPr lang="en-MY" sz="2300" dirty="0" err="1"/>
              <a:t>untuk</a:t>
            </a:r>
            <a:r>
              <a:rPr lang="en-MY" sz="2300" dirty="0"/>
              <a:t>  </a:t>
            </a:r>
            <a:r>
              <a:rPr lang="en-MY" sz="2300" dirty="0" err="1"/>
              <a:t>menyemak</a:t>
            </a:r>
            <a:r>
              <a:rPr lang="en-MY" sz="2300" dirty="0"/>
              <a:t> </a:t>
            </a:r>
            <a:r>
              <a:rPr lang="en-MY" sz="2300" dirty="0" err="1"/>
              <a:t>bukti</a:t>
            </a:r>
            <a:r>
              <a:rPr lang="en-MY" sz="2300" dirty="0"/>
              <a:t>- </a:t>
            </a:r>
            <a:r>
              <a:rPr lang="en-MY" sz="2300" dirty="0" err="1"/>
              <a:t>bukti</a:t>
            </a:r>
            <a:r>
              <a:rPr lang="en-MY" sz="2300" dirty="0"/>
              <a:t> </a:t>
            </a:r>
            <a:r>
              <a:rPr lang="en-MY" sz="2300" dirty="0" err="1"/>
              <a:t>penilaian</a:t>
            </a:r>
            <a:r>
              <a:rPr lang="en-MY" sz="2300" dirty="0"/>
              <a:t> yang </a:t>
            </a:r>
            <a:r>
              <a:rPr lang="en-MY" sz="2300" dirty="0" err="1"/>
              <a:t>dilakukan</a:t>
            </a:r>
            <a:r>
              <a:rPr lang="en-MY" sz="2300" dirty="0"/>
              <a:t> </a:t>
            </a:r>
            <a:r>
              <a:rPr lang="en-MY" sz="2300" dirty="0" err="1"/>
              <a:t>oleh</a:t>
            </a:r>
            <a:r>
              <a:rPr lang="en-MY" sz="2300" dirty="0"/>
              <a:t> PP/TP </a:t>
            </a:r>
            <a:r>
              <a:rPr lang="en-MY" sz="2300" dirty="0" err="1"/>
              <a:t>dan</a:t>
            </a:r>
            <a:r>
              <a:rPr lang="en-MY" sz="2300" dirty="0"/>
              <a:t> PPD </a:t>
            </a:r>
            <a:r>
              <a:rPr lang="en-MY" sz="2300" dirty="0" err="1"/>
              <a:t>serta</a:t>
            </a:r>
            <a:r>
              <a:rPr lang="en-MY" sz="2300" dirty="0"/>
              <a:t> </a:t>
            </a:r>
            <a:r>
              <a:rPr lang="en-MY" sz="2300" dirty="0" err="1"/>
              <a:t>mengesahkan</a:t>
            </a:r>
            <a:r>
              <a:rPr lang="en-MY" sz="2300" dirty="0"/>
              <a:t> RPK</a:t>
            </a:r>
            <a:r>
              <a:rPr lang="en-US" sz="2300" dirty="0">
                <a:cs typeface="Times New Roman" pitchFamily="18" charset="0"/>
              </a:rPr>
              <a:t>.  </a:t>
            </a:r>
            <a:endParaRPr lang="en-US" sz="23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07080" y="69490"/>
            <a:ext cx="8236919" cy="1221640"/>
          </a:xfrm>
          <a:effectLst>
            <a:glow rad="228600">
              <a:srgbClr val="D09622">
                <a:alpha val="40000"/>
              </a:srgb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12.0  KAEDAH PELAKSANAAN                SKK CORE ABILITIES</a:t>
            </a:r>
            <a:endParaRPr lang="en-US" sz="38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05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59785" y="2054654"/>
            <a:ext cx="7787955" cy="4123035"/>
          </a:xfrm>
        </p:spPr>
        <p:txBody>
          <a:bodyPr>
            <a:normAutofit/>
          </a:bodyPr>
          <a:lstStyle/>
          <a:p>
            <a:pPr marL="635000" lvl="1" indent="-635000" algn="just">
              <a:spcBef>
                <a:spcPts val="1250"/>
              </a:spcBef>
              <a:buSzPct val="122000"/>
              <a:buFont typeface="Wingdings" pitchFamily="2" charset="2"/>
              <a:buChar char="q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Dokumen</a:t>
            </a: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standard yang </a:t>
            </a:r>
            <a:r>
              <a:rPr lang="en-GB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disediakan</a:t>
            </a: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pelengkap</a:t>
            </a: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kepada</a:t>
            </a: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semua</a:t>
            </a: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NOSS</a:t>
            </a: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meningkatkan</a:t>
            </a: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kebolehkerjaan</a:t>
            </a: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era </a:t>
            </a:r>
            <a:r>
              <a:rPr lang="en-GB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globalisasi</a:t>
            </a: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635000" lvl="1" indent="-635000" algn="just">
              <a:spcBef>
                <a:spcPts val="1250"/>
              </a:spcBef>
              <a:buSzPct val="122000"/>
              <a:buFont typeface="Wingdings" pitchFamily="2" charset="2"/>
              <a:buChar char="q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en-GB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35000" lvl="1" indent="-635000" algn="just">
              <a:spcBef>
                <a:spcPts val="1250"/>
              </a:spcBef>
              <a:buSzPct val="122000"/>
              <a:buFont typeface="Wingdings" pitchFamily="2" charset="2"/>
              <a:buChar char="q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Kemahiran</a:t>
            </a: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generik</a:t>
            </a: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en-GB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kebolehan</a:t>
            </a: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tempat</a:t>
            </a: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kerja</a:t>
            </a: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GB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perlu</a:t>
            </a: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semua</a:t>
            </a: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bidang</a:t>
            </a: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pekerjaan</a:t>
            </a: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12490" y="222195"/>
            <a:ext cx="7931509" cy="1221640"/>
          </a:xfrm>
          <a:effectLst>
            <a:glow rad="228600">
              <a:srgbClr val="D09622">
                <a:alpha val="40000"/>
              </a:srgb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3.0  PENGENALAN SKK CORE ABILITIES (Z-009:2015)</a:t>
            </a:r>
            <a:endParaRPr lang="en-US" sz="38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2490" y="1443835"/>
            <a:ext cx="7787955" cy="5191970"/>
          </a:xfrm>
        </p:spPr>
        <p:txBody>
          <a:bodyPr>
            <a:noAutofit/>
          </a:bodyPr>
          <a:lstStyle/>
          <a:p>
            <a:pPr marL="441325" indent="-441325" algn="just" eaLnBrk="0" hangingPunct="0">
              <a:buFont typeface="Wingdings" panose="05000000000000000000" pitchFamily="2" charset="2"/>
              <a:buChar char="q"/>
            </a:pPr>
            <a:r>
              <a:rPr lang="en-US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ea typeface="Times New Roman" pitchFamily="18" charset="0"/>
                <a:cs typeface="Arial" pitchFamily="34" charset="0"/>
              </a:rPr>
              <a:t>Syarat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ea typeface="Times New Roman" pitchFamily="18" charset="0"/>
                <a:cs typeface="Arial" pitchFamily="34" charset="0"/>
              </a:rPr>
              <a:t>Persijilan</a:t>
            </a:r>
            <a:r>
              <a:rPr lang="en-US" dirty="0" smtClean="0">
                <a:ea typeface="Times New Roman" pitchFamily="18" charset="0"/>
                <a:cs typeface="Arial" pitchFamily="34" charset="0"/>
              </a:rPr>
              <a:t>: </a:t>
            </a:r>
          </a:p>
          <a:p>
            <a:pPr marL="0" indent="0" algn="just" eaLnBrk="0" hangingPunct="0">
              <a:buNone/>
            </a:pPr>
            <a:endParaRPr lang="en-US" sz="500" dirty="0" smtClean="0">
              <a:ea typeface="Times New Roman" pitchFamily="18" charset="0"/>
              <a:cs typeface="Arial" pitchFamily="34" charset="0"/>
            </a:endParaRPr>
          </a:p>
          <a:p>
            <a:pPr marL="914400" lvl="1" indent="-457200" eaLnBrk="0" hangingPunct="0">
              <a:spcBef>
                <a:spcPts val="0"/>
              </a:spcBef>
              <a:buFont typeface="+mj-lt"/>
              <a:buAutoNum type="arabicPeriod"/>
              <a:defRPr/>
            </a:pPr>
            <a:r>
              <a:rPr lang="de-DE" sz="2000" dirty="0">
                <a:ea typeface="Times New Roman" pitchFamily="18" charset="0"/>
                <a:cs typeface="Arial" pitchFamily="34" charset="0"/>
              </a:rPr>
              <a:t>Pelatih wajib </a:t>
            </a:r>
            <a:r>
              <a:rPr lang="de-DE" sz="2000" b="1" dirty="0">
                <a:ea typeface="Times New Roman" pitchFamily="18" charset="0"/>
                <a:cs typeface="Arial" pitchFamily="34" charset="0"/>
              </a:rPr>
              <a:t>LULUS</a:t>
            </a:r>
            <a:r>
              <a:rPr lang="de-DE" sz="2000" dirty="0">
                <a:ea typeface="Times New Roman" pitchFamily="18" charset="0"/>
                <a:cs typeface="Arial" pitchFamily="34" charset="0"/>
              </a:rPr>
              <a:t> SKK</a:t>
            </a:r>
            <a:r>
              <a:rPr lang="de-DE" sz="2000" i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sv-SE" sz="2000" dirty="0">
                <a:ea typeface="Times New Roman" pitchFamily="18" charset="0"/>
                <a:cs typeface="Arial" pitchFamily="34" charset="0"/>
              </a:rPr>
              <a:t>Core Abilities </a:t>
            </a:r>
            <a:r>
              <a:rPr lang="de-DE" sz="2000" dirty="0">
                <a:ea typeface="Times New Roman" pitchFamily="18" charset="0"/>
                <a:cs typeface="Arial" pitchFamily="34" charset="0"/>
              </a:rPr>
              <a:t>yang merupakan salah satu syarat untuk penganugerahan SKM, DKM dan DLKM.</a:t>
            </a:r>
          </a:p>
          <a:p>
            <a:pPr marL="914400" lvl="1" indent="-457200" eaLnBrk="0" hangingPunct="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dirty="0" err="1">
                <a:ea typeface="Times New Roman" pitchFamily="18" charset="0"/>
                <a:cs typeface="Arial" pitchFamily="34" charset="0"/>
              </a:rPr>
              <a:t>Bagi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program SKPK </a:t>
            </a:r>
            <a:r>
              <a:rPr lang="en-US" sz="2000" b="1" dirty="0" err="1">
                <a:ea typeface="Times New Roman" pitchFamily="18" charset="0"/>
                <a:cs typeface="Arial" pitchFamily="34" charset="0"/>
              </a:rPr>
              <a:t>sama</a:t>
            </a:r>
            <a:r>
              <a:rPr lang="en-US" sz="20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>
                <a:ea typeface="Times New Roman" pitchFamily="18" charset="0"/>
                <a:cs typeface="Arial" pitchFamily="34" charset="0"/>
              </a:rPr>
              <a:t>ada</a:t>
            </a:r>
            <a:r>
              <a:rPr lang="en-US" sz="2000" b="1" dirty="0">
                <a:ea typeface="Times New Roman" pitchFamily="18" charset="0"/>
                <a:cs typeface="Arial" pitchFamily="34" charset="0"/>
              </a:rPr>
              <a:t> yang </a:t>
            </a:r>
            <a:r>
              <a:rPr lang="en-US" sz="2000" b="1" dirty="0" err="1">
                <a:ea typeface="Times New Roman" pitchFamily="18" charset="0"/>
                <a:cs typeface="Arial" pitchFamily="34" charset="0"/>
              </a:rPr>
              <a:t>bermula</a:t>
            </a:r>
            <a:r>
              <a:rPr lang="en-US" sz="20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>
                <a:ea typeface="Times New Roman" pitchFamily="18" charset="0"/>
                <a:cs typeface="Arial" pitchFamily="34" charset="0"/>
              </a:rPr>
              <a:t>dari</a:t>
            </a:r>
            <a:r>
              <a:rPr lang="en-US" sz="20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>
                <a:ea typeface="Times New Roman" pitchFamily="18" charset="0"/>
                <a:cs typeface="Arial" pitchFamily="34" charset="0"/>
              </a:rPr>
              <a:t>Tahap</a:t>
            </a:r>
            <a:r>
              <a:rPr lang="en-US" sz="2000" b="1" dirty="0">
                <a:ea typeface="Times New Roman" pitchFamily="18" charset="0"/>
                <a:cs typeface="Arial" pitchFamily="34" charset="0"/>
              </a:rPr>
              <a:t> 1 </a:t>
            </a:r>
            <a:r>
              <a:rPr lang="en-US" sz="2000" b="1" dirty="0" err="1">
                <a:ea typeface="Times New Roman" pitchFamily="18" charset="0"/>
                <a:cs typeface="Arial" pitchFamily="34" charset="0"/>
              </a:rPr>
              <a:t>atau</a:t>
            </a:r>
            <a:r>
              <a:rPr lang="en-US" sz="2000" b="1" dirty="0">
                <a:ea typeface="Times New Roman" pitchFamily="18" charset="0"/>
                <a:cs typeface="Arial" pitchFamily="34" charset="0"/>
              </a:rPr>
              <a:t> pun </a:t>
            </a:r>
            <a:r>
              <a:rPr lang="en-US" sz="2000" b="1" dirty="0" err="1">
                <a:ea typeface="Times New Roman" pitchFamily="18" charset="0"/>
                <a:cs typeface="Arial" pitchFamily="34" charset="0"/>
              </a:rPr>
              <a:t>tidak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,</a:t>
            </a:r>
            <a:r>
              <a:rPr lang="en-US" sz="2000" b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pelaksanaan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SKK Core Abilities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hendaklah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bermula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dari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Tahap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1</a:t>
            </a:r>
            <a:r>
              <a:rPr lang="de-DE" sz="2000" dirty="0">
                <a:ea typeface="Times New Roman" pitchFamily="18" charset="0"/>
                <a:cs typeface="Arial" pitchFamily="34" charset="0"/>
              </a:rPr>
              <a:t>*.</a:t>
            </a:r>
            <a:r>
              <a:rPr lang="en-US" sz="2000" dirty="0" smtClean="0">
                <a:cs typeface="Times New Roman" pitchFamily="18" charset="0"/>
              </a:rPr>
              <a:t>  </a:t>
            </a:r>
            <a:endParaRPr lang="en-US" sz="2000" dirty="0"/>
          </a:p>
          <a:p>
            <a:pPr marL="914400" lvl="1" indent="-457200" eaLnBrk="0" hangingPunct="0">
              <a:spcBef>
                <a:spcPts val="0"/>
              </a:spcBef>
              <a:buFont typeface="+mj-lt"/>
              <a:buAutoNum type="arabicPeriod"/>
              <a:defRPr/>
            </a:pPr>
            <a:endParaRPr lang="en-US" sz="2000" dirty="0">
              <a:cs typeface="Times New Roman" pitchFamily="18" charset="0"/>
            </a:endParaRPr>
          </a:p>
          <a:p>
            <a:pPr marL="0" indent="0" algn="just" eaLnBrk="0" hangingPunct="0">
              <a:spcBef>
                <a:spcPts val="0"/>
              </a:spcBef>
              <a:buNone/>
              <a:defRPr/>
            </a:pPr>
            <a:r>
              <a:rPr lang="en-US" sz="2000" dirty="0">
                <a:ea typeface="Times New Roman" pitchFamily="18" charset="0"/>
                <a:cs typeface="Arial" pitchFamily="34" charset="0"/>
              </a:rPr>
              <a:t>* </a:t>
            </a:r>
            <a:r>
              <a:rPr lang="en-US" sz="2000" b="1" u="sng" dirty="0" err="1">
                <a:ea typeface="Times New Roman" pitchFamily="18" charset="0"/>
                <a:cs typeface="Arial" pitchFamily="34" charset="0"/>
              </a:rPr>
              <a:t>Contoh</a:t>
            </a:r>
            <a:r>
              <a:rPr lang="en-US" sz="2000" b="1" u="sng" dirty="0">
                <a:ea typeface="Times New Roman" pitchFamily="18" charset="0"/>
                <a:cs typeface="Arial" pitchFamily="34" charset="0"/>
              </a:rPr>
              <a:t> 1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: </a:t>
            </a:r>
            <a:endParaRPr lang="en-US" sz="2000" dirty="0"/>
          </a:p>
          <a:p>
            <a:pPr marL="0" indent="0" algn="just" eaLnBrk="0" hangingPunct="0">
              <a:spcBef>
                <a:spcPts val="0"/>
              </a:spcBef>
              <a:buNone/>
              <a:defRPr/>
            </a:pPr>
            <a:r>
              <a:rPr lang="en-US" sz="2000" dirty="0">
                <a:ea typeface="Times New Roman" pitchFamily="18" charset="0"/>
                <a:cs typeface="Arial" pitchFamily="34" charset="0"/>
              </a:rPr>
              <a:t>Program “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Servis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Pembaikan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-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Kenderaan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Ringan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” (TP-300-2:2016) yang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bermula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dengan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Tahap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2,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perlu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mengikuti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 </a:t>
            </a:r>
            <a:r>
              <a:rPr lang="sv-SE" sz="2000" dirty="0">
                <a:ea typeface="Times New Roman" pitchFamily="18" charset="0"/>
                <a:cs typeface="Arial" pitchFamily="34" charset="0"/>
              </a:rPr>
              <a:t>Core Abilities</a:t>
            </a:r>
            <a:r>
              <a:rPr lang="sv-SE" sz="2000" i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bagi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Tahap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1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dan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Tahap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2</a:t>
            </a:r>
            <a:r>
              <a:rPr lang="en-US" sz="2000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 </a:t>
            </a:r>
          </a:p>
          <a:p>
            <a:pPr algn="just" eaLnBrk="0" hangingPunct="0">
              <a:spcBef>
                <a:spcPts val="0"/>
              </a:spcBef>
              <a:defRPr/>
            </a:pPr>
            <a:endParaRPr lang="en-US" sz="2000" dirty="0"/>
          </a:p>
          <a:p>
            <a:pPr marL="0" indent="0" algn="just" eaLnBrk="0" hangingPunct="0">
              <a:spcBef>
                <a:spcPts val="0"/>
              </a:spcBef>
              <a:buNone/>
              <a:defRPr/>
            </a:pPr>
            <a:r>
              <a:rPr lang="en-US" sz="2000" dirty="0">
                <a:ea typeface="Times New Roman" pitchFamily="18" charset="0"/>
                <a:cs typeface="Arial" pitchFamily="34" charset="0"/>
              </a:rPr>
              <a:t>* </a:t>
            </a:r>
            <a:r>
              <a:rPr lang="en-US" sz="2000" b="1" u="sng" dirty="0" err="1">
                <a:ea typeface="Times New Roman" pitchFamily="18" charset="0"/>
                <a:cs typeface="Arial" pitchFamily="34" charset="0"/>
              </a:rPr>
              <a:t>Contoh</a:t>
            </a:r>
            <a:r>
              <a:rPr lang="en-US" sz="2000" b="1" u="sng" dirty="0">
                <a:ea typeface="Times New Roman" pitchFamily="18" charset="0"/>
                <a:cs typeface="Arial" pitchFamily="34" charset="0"/>
              </a:rPr>
              <a:t> 2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: </a:t>
            </a:r>
            <a:endParaRPr lang="en-US" sz="2000" dirty="0"/>
          </a:p>
          <a:p>
            <a:pPr marL="0" indent="0" algn="just" eaLnBrk="0" hangingPunct="0">
              <a:spcBef>
                <a:spcPts val="0"/>
              </a:spcBef>
              <a:buNone/>
              <a:defRPr/>
            </a:pPr>
            <a:r>
              <a:rPr lang="en-US" sz="2000" dirty="0">
                <a:ea typeface="Times New Roman" pitchFamily="18" charset="0"/>
                <a:cs typeface="Arial" pitchFamily="34" charset="0"/>
              </a:rPr>
              <a:t>Program  “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Inovasi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Dan Pembangunan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Rekabentuk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Produk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” (MC-095-4:2016) yang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bermula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dengan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Tahap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4,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perlu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mengikuti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 </a:t>
            </a:r>
            <a:r>
              <a:rPr lang="sv-SE" sz="2000" dirty="0">
                <a:ea typeface="Times New Roman" pitchFamily="18" charset="0"/>
                <a:cs typeface="Arial" pitchFamily="34" charset="0"/>
              </a:rPr>
              <a:t>Core Abilities</a:t>
            </a:r>
            <a:r>
              <a:rPr lang="sv-SE" sz="2000" i="1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bagi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Tahap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1,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Tahap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2,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Tahap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3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dan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Tahap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4</a:t>
            </a:r>
            <a:endParaRPr lang="en-US" sz="2000" dirty="0" smtClean="0"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07080" y="69490"/>
            <a:ext cx="8236919" cy="1221640"/>
          </a:xfrm>
          <a:effectLst>
            <a:glow rad="228600">
              <a:srgbClr val="D09622">
                <a:alpha val="40000"/>
              </a:srgb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12.0  KAEDAH PELAKSANAAN                SKK CORE ABILITIES</a:t>
            </a:r>
            <a:endParaRPr lang="en-US" sz="38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88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1670" y="985720"/>
            <a:ext cx="4733855" cy="1221640"/>
          </a:xfrm>
          <a:prstGeom prst="rect">
            <a:avLst/>
          </a:prstGeom>
          <a:effectLst>
            <a:glow rad="228600">
              <a:srgbClr val="D09622">
                <a:alpha val="40000"/>
              </a:srgb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0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TARIKH KUATKUASA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670" y="2512770"/>
            <a:ext cx="8093365" cy="2901394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eaLnBrk="0" hangingPunct="0"/>
            <a:r>
              <a:rPr lang="en-US" sz="3200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Panduan</a:t>
            </a:r>
            <a:r>
              <a:rPr lang="en-US" sz="32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Perlaksanaan</a:t>
            </a:r>
            <a:r>
              <a:rPr lang="en-US" sz="32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                          Standard </a:t>
            </a:r>
            <a:r>
              <a:rPr lang="en-US" sz="3200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Kompetensi</a:t>
            </a:r>
            <a:r>
              <a:rPr lang="en-US" sz="32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Kebangsaan</a:t>
            </a:r>
            <a:r>
              <a:rPr lang="en-US" sz="32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(SKK) – Core Abilities (</a:t>
            </a:r>
            <a:r>
              <a:rPr lang="en-US" sz="3200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Pindaan</a:t>
            </a:r>
            <a:r>
              <a:rPr lang="en-US" sz="32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2015) </a:t>
            </a:r>
            <a:r>
              <a:rPr lang="en-US" sz="32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       </a:t>
            </a:r>
            <a:r>
              <a:rPr lang="en-US" sz="3200" dirty="0" err="1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berkuatkuasa</a:t>
            </a:r>
            <a:r>
              <a:rPr lang="en-US" sz="32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mulai</a:t>
            </a:r>
            <a:r>
              <a:rPr lang="en-US" sz="32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u="sng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01 </a:t>
            </a:r>
            <a:r>
              <a:rPr lang="en-US" sz="3200" b="1" u="sng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JULAI 2017</a:t>
            </a:r>
            <a:r>
              <a:rPr lang="en-US" sz="3200" b="1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90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1670" y="2054654"/>
            <a:ext cx="8093365" cy="2901395"/>
          </a:xfrm>
          <a:prstGeom prst="rect">
            <a:avLst/>
          </a:prstGeom>
          <a:effectLst>
            <a:glow rad="228600">
              <a:srgbClr val="D09622">
                <a:alpha val="40000"/>
              </a:srgb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72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SESI SOAL JAWAB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1670" y="2207360"/>
            <a:ext cx="8093365" cy="2901395"/>
          </a:xfrm>
          <a:prstGeom prst="rect">
            <a:avLst/>
          </a:prstGeom>
          <a:effectLst>
            <a:glow rad="228600">
              <a:srgbClr val="D09622">
                <a:alpha val="40000"/>
              </a:srgb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6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SEKIAN TERIMA KASIH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514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10"/>
          <p:cNvGraphicFramePr>
            <a:graphicFrameLocks/>
          </p:cNvGraphicFramePr>
          <p:nvPr/>
        </p:nvGraphicFramePr>
        <p:xfrm>
          <a:off x="161855" y="1370532"/>
          <a:ext cx="91440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43555" y="69490"/>
            <a:ext cx="9000444" cy="1221640"/>
          </a:xfrm>
          <a:prstGeom prst="rect">
            <a:avLst/>
          </a:prstGeom>
          <a:effectLst>
            <a:glow rad="228600">
              <a:srgbClr val="D09622">
                <a:alpha val="40000"/>
              </a:srgb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3.1  KRONOLOGI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NCS-CA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3555" y="-235920"/>
            <a:ext cx="9000444" cy="1221640"/>
          </a:xfrm>
          <a:prstGeom prst="rect">
            <a:avLst/>
          </a:prstGeom>
          <a:effectLst>
            <a:glow rad="228600">
              <a:srgbClr val="D09622">
                <a:alpha val="40000"/>
              </a:srgb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3.2  STRUKTUR KUMPULAN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CORE ABILITIES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2931" y="838200"/>
          <a:ext cx="9123363" cy="597058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615176">
                  <a:extLst>
                    <a:ext uri="{9D8B030D-6E8A-4147-A177-3AD203B41FA5}"/>
                  </a:extLst>
                </a:gridCol>
                <a:gridCol w="1501071">
                  <a:extLst>
                    <a:ext uri="{9D8B030D-6E8A-4147-A177-3AD203B41FA5}"/>
                  </a:extLst>
                </a:gridCol>
                <a:gridCol w="1501779">
                  <a:extLst>
                    <a:ext uri="{9D8B030D-6E8A-4147-A177-3AD203B41FA5}"/>
                  </a:extLst>
                </a:gridCol>
                <a:gridCol w="1501779">
                  <a:extLst>
                    <a:ext uri="{9D8B030D-6E8A-4147-A177-3AD203B41FA5}"/>
                  </a:extLst>
                </a:gridCol>
                <a:gridCol w="1501779">
                  <a:extLst>
                    <a:ext uri="{9D8B030D-6E8A-4147-A177-3AD203B41FA5}"/>
                  </a:extLst>
                </a:gridCol>
                <a:gridCol w="1501779">
                  <a:extLst>
                    <a:ext uri="{9D8B030D-6E8A-4147-A177-3AD203B41FA5}"/>
                  </a:extLst>
                </a:gridCol>
              </a:tblGrid>
              <a:tr h="263231">
                <a:tc rowSpan="3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CORE</a:t>
                      </a:r>
                      <a:endParaRPr lang="ms-MY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ABILITIES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GROUP</a:t>
                      </a:r>
                      <a:endParaRPr lang="ms-MY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endParaRPr lang="ms-MY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57665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Level 1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Level 2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Level 3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Level 4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Level 5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276445">
                <a:tc vMerge="1">
                  <a:txBody>
                    <a:bodyPr/>
                    <a:lstStyle/>
                    <a:p>
                      <a:endParaRPr lang="ms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CA Title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CA Title</a:t>
                      </a:r>
                      <a:endParaRPr lang="ms-MY" sz="1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CA Title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CA Title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CA Title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/>
                </a:extLst>
              </a:tr>
              <a:tr h="64665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Communication</a:t>
                      </a:r>
                      <a:endParaRPr lang="ms-MY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Basic Working Communication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Communication Application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Effective </a:t>
                      </a:r>
                      <a:b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</a:b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Communication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Effective Communication Collaboration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Communication Management </a:t>
                      </a:r>
                      <a:endParaRPr lang="en-US" sz="14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Skill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4665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Interpersonal Skill</a:t>
                      </a:r>
                      <a:endParaRPr lang="ms-MY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Personal </a:t>
                      </a:r>
                      <a:endParaRPr lang="en-US" sz="14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Behaviour</a:t>
                      </a:r>
                      <a:r>
                        <a:rPr lang="en-US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Skill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Interpersonal </a:t>
                      </a:r>
                      <a:r>
                        <a:rPr lang="en-US" sz="140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Behaviour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Leadership </a:t>
                      </a:r>
                      <a:endParaRPr lang="en-US" sz="14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Skill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Organization </a:t>
                      </a:r>
                      <a:r>
                        <a:rPr lang="en-US" sz="140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Behaviour</a:t>
                      </a: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Awareness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Organizational Management Skill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/>
                </a:extLst>
              </a:tr>
              <a:tr h="64665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Etiquette Management</a:t>
                      </a:r>
                      <a:endParaRPr lang="ms-MY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Work Place Ethics Awareness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Work Place Culture </a:t>
                      </a:r>
                      <a:r>
                        <a:rPr lang="en-US" sz="140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Behaviour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Work Place </a:t>
                      </a:r>
                      <a:endParaRPr lang="en-US" sz="14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Ethics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Etiquette </a:t>
                      </a:r>
                      <a:endParaRPr lang="en-US" sz="14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Practices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Etiquette Management Skill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4665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Health, Safety &amp; Environment</a:t>
                      </a:r>
                      <a:endParaRPr lang="ms-MY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Health, Safety And Environmental Awareness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Health, Safety And Environment Adaptation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Health, Safety and Environment Consciousness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Health, Safety and Environment Monitoring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A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Health, Safety and Environment Cognition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ADE"/>
                    </a:solidFill>
                  </a:tcPr>
                </a:tc>
                <a:extLst>
                  <a:ext uri="{0D108BD9-81ED-4DB2-BD59-A6C34878D82A}"/>
                </a:extLst>
              </a:tr>
              <a:tr h="64665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Using Technology </a:t>
                      </a:r>
                      <a:endParaRPr lang="ms-MY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Information Technology Awareness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Information  </a:t>
                      </a: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Technology Application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Information Technology Management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4665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Management Skills</a:t>
                      </a:r>
                      <a:endParaRPr lang="ms-MY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Administrative </a:t>
                      </a:r>
                      <a:endParaRPr lang="en-US" sz="14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Skill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Relationship Management Capability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Networking </a:t>
                      </a:r>
                      <a:endParaRPr lang="en-US" sz="14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Skill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/>
                </a:extLst>
              </a:tr>
              <a:tr h="64665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Change Management</a:t>
                      </a:r>
                      <a:endParaRPr lang="ms-MY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Change Management Awareness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Change Management Implementation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/>
                </a:extLst>
              </a:tr>
              <a:tr h="64665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Strategic Thinking</a:t>
                      </a:r>
                      <a:endParaRPr lang="ms-MY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Strategic  Thinking Skill 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Strategic </a:t>
                      </a:r>
                      <a:endParaRPr lang="en-US" sz="14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Resolution</a:t>
                      </a:r>
                      <a:endParaRPr lang="ms-MY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511" marR="6511" marT="65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07080" y="-83215"/>
            <a:ext cx="8398775" cy="1221640"/>
          </a:xfrm>
          <a:effectLst>
            <a:glow rad="228600">
              <a:srgbClr val="D09622">
                <a:alpha val="40000"/>
              </a:srgb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4.0  SKK CORE ABILITIES FORMAT BAHARU</a:t>
            </a:r>
            <a:endParaRPr lang="en-US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59785" y="985721"/>
          <a:ext cx="7787956" cy="53446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3037">
                  <a:extLst>
                    <a:ext uri="{9D8B030D-6E8A-4147-A177-3AD203B41FA5}"/>
                  </a:extLst>
                </a:gridCol>
                <a:gridCol w="2336387">
                  <a:extLst>
                    <a:ext uri="{9D8B030D-6E8A-4147-A177-3AD203B41FA5}"/>
                  </a:extLst>
                </a:gridCol>
                <a:gridCol w="4828532">
                  <a:extLst>
                    <a:ext uri="{9D8B030D-6E8A-4147-A177-3AD203B41FA5}"/>
                  </a:extLst>
                </a:gridCol>
              </a:tblGrid>
              <a:tr h="5819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BIL</a:t>
                      </a:r>
                      <a:endParaRPr lang="en-US" sz="1600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63" marR="9146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PERKARA</a:t>
                      </a:r>
                      <a:endParaRPr lang="en-US" sz="1600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63" marR="9146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NCS-CA FORMAT BAHARU</a:t>
                      </a:r>
                      <a:endParaRPr lang="en-US" sz="1600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63" marR="9146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15164"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endParaRPr lang="en-US" sz="1600" b="1" baseline="0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63" marR="9146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baseline="0" dirty="0" err="1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Tajuk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 NOSS</a:t>
                      </a:r>
                      <a:endParaRPr lang="en-US" sz="1600" b="1" baseline="0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63" marR="9146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CORE ABILITIES Z-009</a:t>
                      </a:r>
                      <a:endParaRPr lang="en-US" sz="1600" b="1" i="0" baseline="0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63" marR="9146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81069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63" marR="9146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Kod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 NOSS &amp; </a:t>
                      </a: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Tahap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63" marR="9146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Z-009-1,2,3,4,5:2015   (5 </a:t>
                      </a: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Tahap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63" marR="9146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29710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63" marR="9146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Pakej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 NOSS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63" marR="9146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1" i="1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 Standard</a:t>
                      </a:r>
                      <a:r>
                        <a:rPr lang="en-US" sz="1600" b="1" i="1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  Practice </a:t>
                      </a:r>
                      <a:r>
                        <a:rPr lang="en-US" sz="1600" b="1" i="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(SP)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1" i="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1" i="1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Standard Content </a:t>
                      </a:r>
                      <a:r>
                        <a:rPr lang="en-US" sz="1600" b="1" i="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(SC)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1" i="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1" i="1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Curriculum of Core Ability Unit 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600" b="1" baseline="0" dirty="0" err="1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CoCA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1600" b="1" dirty="0" smtClean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63" marR="9146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97283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63" marR="9146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Standard Content (SC)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63" marR="9146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1" i="1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 Core  Ability Profile Chart </a:t>
                      </a:r>
                      <a:r>
                        <a:rPr lang="en-US" sz="1600" b="1" i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(CAPC)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="1" i="0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1" i="1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Core  Ability Profile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(CAP)</a:t>
                      </a:r>
                    </a:p>
                  </a:txBody>
                  <a:tcPr marL="91463" marR="9146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9669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63" marR="9146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Performance</a:t>
                      </a:r>
                      <a:r>
                        <a:rPr lang="en-US" sz="1600" b="1" i="1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 Indicator</a:t>
                      </a:r>
                      <a:endParaRPr lang="en-US" sz="1600" b="1" i="1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63" marR="9146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Performance</a:t>
                      </a:r>
                      <a:r>
                        <a:rPr lang="en-US" sz="1600" b="1" i="1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  indicators </a:t>
                      </a: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mengikut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1" i="1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Ability </a:t>
                      </a:r>
                      <a:r>
                        <a:rPr lang="en-US" sz="1600" b="1" i="1" baseline="0" dirty="0" err="1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bagi</a:t>
                      </a:r>
                      <a:r>
                        <a:rPr lang="en-US" sz="1600" b="1" i="1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1" i="1" baseline="0" dirty="0" err="1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setiap</a:t>
                      </a:r>
                      <a:r>
                        <a:rPr lang="en-US" sz="1600" b="1" i="1" baseline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 Core Ability.</a:t>
                      </a:r>
                      <a:endParaRPr lang="en-US" sz="1600" b="1" i="1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63" marR="91463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27500" t="24219" r="23750" b="32812"/>
          <a:stretch>
            <a:fillRect/>
          </a:stretch>
        </p:blipFill>
        <p:spPr bwMode="auto">
          <a:xfrm>
            <a:off x="3124200" y="762000"/>
            <a:ext cx="4895499" cy="34519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3125" t="11719" r="29375" b="21094"/>
          <a:stretch>
            <a:fillRect/>
          </a:stretch>
        </p:blipFill>
        <p:spPr bwMode="auto">
          <a:xfrm>
            <a:off x="304801" y="110362"/>
            <a:ext cx="3165934" cy="45378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5800" y="5562600"/>
            <a:ext cx="21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NCS CORE ABILITIES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4572000"/>
            <a:ext cx="3151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 Abilities Structure (L1-L5)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3554</Words>
  <Application>Microsoft Office PowerPoint</Application>
  <PresentationFormat>On-screen Show (4:3)</PresentationFormat>
  <Paragraphs>909</Paragraphs>
  <Slides>53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JABATAN PEMBANGUNAN KEMAHIRAN KEMENTERIAN SUMBER MANUSIA</vt:lpstr>
      <vt:lpstr>KANDUNGAN TAKLIMAT</vt:lpstr>
      <vt:lpstr>1.0  TUJUAN TAKLIMAT</vt:lpstr>
      <vt:lpstr>2.0  JENIS-JENIS STANDARD</vt:lpstr>
      <vt:lpstr>3.0  PENGENALAN SKK CORE ABILITIES (Z-009:2015)</vt:lpstr>
      <vt:lpstr>Slide 6</vt:lpstr>
      <vt:lpstr>Slide 7</vt:lpstr>
      <vt:lpstr>4.0  SKK CORE ABILITIES FORMAT BAHARU</vt:lpstr>
      <vt:lpstr>Slide 9</vt:lpstr>
      <vt:lpstr>Slide 10</vt:lpstr>
      <vt:lpstr>Slide 11</vt:lpstr>
      <vt:lpstr>Slide 12</vt:lpstr>
      <vt:lpstr>5.1  CORE ABILITY PROFILE CHART (CAPC)  – LEVEL 1</vt:lpstr>
      <vt:lpstr>Slide 14</vt:lpstr>
      <vt:lpstr>5.3  CORE ABILITY PROFILE CHART (CAPC)  – LEVEL 2</vt:lpstr>
      <vt:lpstr>Slide 16</vt:lpstr>
      <vt:lpstr>5.5  CORE ABILITY PROFILE CHART (CAPC)  – LEVEL 3</vt:lpstr>
      <vt:lpstr>Slide 18</vt:lpstr>
      <vt:lpstr>5.7  CORE ABILITY PROFILE CHART (CAPC)  – LEVEL 4</vt:lpstr>
      <vt:lpstr>Slide 20</vt:lpstr>
      <vt:lpstr>Slide 21</vt:lpstr>
      <vt:lpstr>Slide 22</vt:lpstr>
      <vt:lpstr>5.9  CORE ABILITY PROFILE CHART (CAPC)  – LEVEL 5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10.0  CIRI-CIRI SKK CORE ABILITIES</vt:lpstr>
      <vt:lpstr>10.0  CIRI-CIRI NCS CORE ABILITIES</vt:lpstr>
      <vt:lpstr>11.0  MENGAPA PENTINGNYA               NCS  CORE ABILITIES ?</vt:lpstr>
      <vt:lpstr>11.0  MENGAPA PENTINGNYA               SKK CORE ABILITIES ?</vt:lpstr>
      <vt:lpstr>12.0  KAEDAH PELAKSANAAN                SKK CORE ABILITIES</vt:lpstr>
      <vt:lpstr>12.0  KAEDAH PELAKSANAAN                SKK CORE ABILITIES</vt:lpstr>
      <vt:lpstr>12.0  KAEDAH PELAKSANAAN                SKK CORE ABILITIES</vt:lpstr>
      <vt:lpstr>12.0  KAEDAH PELAKSANAAN                SKK CORE ABILITIES</vt:lpstr>
      <vt:lpstr>12.0  KAEDAH PELAKSANAAN                SKK CORE ABILITIES</vt:lpstr>
      <vt:lpstr>12.0  KAEDAH PELAKSANAAN                SKK CORE ABILITIES</vt:lpstr>
      <vt:lpstr>12.0  KAEDAH PELAKSANAAN                SKK CORE ABILITIES</vt:lpstr>
      <vt:lpstr>12.0  KAEDAH PELAKSANAAN                SKK CORE ABILITIES</vt:lpstr>
      <vt:lpstr>12.0  KAEDAH PELAKSANAAN                SKK CORE ABILITIES</vt:lpstr>
      <vt:lpstr>Susunan kandungan Rekod Bukti Pencapaian</vt:lpstr>
      <vt:lpstr>Susunan kandungan Rekod Bukti Pencapaian</vt:lpstr>
      <vt:lpstr>12.0  KAEDAH PELAKSANAAN                SKK CORE ABILITIES</vt:lpstr>
      <vt:lpstr>12.0  KAEDAH PELAKSANAAN                SKK CORE ABILITIES</vt:lpstr>
      <vt:lpstr>12.0  KAEDAH PELAKSANAAN                SKK CORE ABILITIES</vt:lpstr>
      <vt:lpstr>12.0  KAEDAH PELAKSANAAN                SKK CORE ABILITIES</vt:lpstr>
      <vt:lpstr>Slide 51</vt:lpstr>
      <vt:lpstr>Slide 52</vt:lpstr>
      <vt:lpstr>Slide 53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110</cp:revision>
  <dcterms:created xsi:type="dcterms:W3CDTF">2013-08-21T19:17:07Z</dcterms:created>
  <dcterms:modified xsi:type="dcterms:W3CDTF">2017-03-07T02:06:39Z</dcterms:modified>
</cp:coreProperties>
</file>